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8" r:id="rId1"/>
  </p:sldMasterIdLst>
  <p:notesMasterIdLst>
    <p:notesMasterId r:id="rId21"/>
  </p:notesMasterIdLst>
  <p:sldIdLst>
    <p:sldId id="264" r:id="rId2"/>
    <p:sldId id="265" r:id="rId3"/>
    <p:sldId id="267" r:id="rId4"/>
    <p:sldId id="269" r:id="rId5"/>
    <p:sldId id="268" r:id="rId6"/>
    <p:sldId id="270" r:id="rId7"/>
    <p:sldId id="256" r:id="rId8"/>
    <p:sldId id="257" r:id="rId9"/>
    <p:sldId id="258" r:id="rId10"/>
    <p:sldId id="259" r:id="rId11"/>
    <p:sldId id="260" r:id="rId12"/>
    <p:sldId id="261" r:id="rId13"/>
    <p:sldId id="262" r:id="rId14"/>
    <p:sldId id="263" r:id="rId15"/>
    <p:sldId id="271" r:id="rId16"/>
    <p:sldId id="273" r:id="rId17"/>
    <p:sldId id="275" r:id="rId18"/>
    <p:sldId id="274" r:id="rId19"/>
    <p:sldId id="266" r:id="rId20"/>
  </p:sldIdLst>
  <p:sldSz cx="14630400" cy="8229600"/>
  <p:notesSz cx="8229600" cy="14630400"/>
  <p:embeddedFontLst>
    <p:embeddedFont>
      <p:font typeface="Dela Gothic One" panose="020B0604020202020204" charset="-128"/>
      <p:regular r:id="rId22"/>
    </p:embeddedFont>
    <p:embeddedFont>
      <p:font typeface="Algerian" panose="04020705040A02060702" pitchFamily="82" charset="0"/>
      <p:regular r:id="rId23"/>
    </p:embeddedFont>
    <p:embeddedFont>
      <p:font typeface="Aptos Narrow" panose="020B0004020202020204" pitchFamily="34" charset="0"/>
      <p:regular r:id="rId24"/>
      <p:bold r:id="rId25"/>
      <p:italic r:id="rId26"/>
      <p:boldItalic r:id="rId27"/>
    </p:embeddedFont>
    <p:embeddedFont>
      <p:font typeface="DM Sans" pitchFamily="2" charset="0"/>
      <p:regular r:id="rId28"/>
      <p:bold r:id="rId29"/>
      <p:italic r:id="rId30"/>
      <p:boldItalic r:id="rId31"/>
    </p:embeddedFont>
    <p:embeddedFont>
      <p:font typeface="DM Sans Bold" charset="0"/>
      <p:bold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09" autoAdjust="0"/>
    <p:restoredTop sz="94610"/>
  </p:normalViewPr>
  <p:slideViewPr>
    <p:cSldViewPr snapToGrid="0" snapToObjects="1">
      <p:cViewPr varScale="1">
        <p:scale>
          <a:sx n="69" d="100"/>
          <a:sy n="69" d="100"/>
        </p:scale>
        <p:origin x="79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6120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3950536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2064078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5353417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69052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99259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41114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36017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90677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14704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534027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8065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816675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3989576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4/26/2025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8865357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4/26/2025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1522534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4/26/2025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041257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4/26/2025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7455375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2807516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4494588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4/26/2025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692838856"/>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D77D7D-45FC-3602-06E5-5B83B0807575}"/>
              </a:ext>
            </a:extLst>
          </p:cNvPr>
          <p:cNvSpPr txBox="1"/>
          <p:nvPr/>
        </p:nvSpPr>
        <p:spPr>
          <a:xfrm>
            <a:off x="234176" y="2631076"/>
            <a:ext cx="11658942" cy="1384995"/>
          </a:xfrm>
          <a:prstGeom prst="rect">
            <a:avLst/>
          </a:prstGeom>
          <a:noFill/>
        </p:spPr>
        <p:txBody>
          <a:bodyPr wrap="square" rtlCol="0">
            <a:spAutoFit/>
          </a:bodyPr>
          <a:lstStyle/>
          <a:p>
            <a:pPr lvl="4" algn="just"/>
            <a:r>
              <a:rPr lang="en-IN" sz="4800" b="1" dirty="0">
                <a:latin typeface="Aptos Narrow" panose="020B0004020202020204" pitchFamily="34" charset="0"/>
              </a:rPr>
              <a:t>  CURSE OF RESURRECTION RPG GAME </a:t>
            </a:r>
          </a:p>
          <a:p>
            <a:pPr algn="just"/>
            <a:endParaRPr lang="en-IN" sz="3600" b="1" dirty="0">
              <a:solidFill>
                <a:schemeClr val="tx1">
                  <a:lumMod val="95000"/>
                  <a:lumOff val="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3" name="Picture 2" descr="download">
            <a:extLst>
              <a:ext uri="{FF2B5EF4-FFF2-40B4-BE49-F238E27FC236}">
                <a16:creationId xmlns:a16="http://schemas.microsoft.com/office/drawing/2014/main" id="{252AF85F-F00C-E6A5-D183-BB330327709E}"/>
              </a:ext>
            </a:extLst>
          </p:cNvPr>
          <p:cNvPicPr>
            <a:picLocks noChangeAspect="1"/>
          </p:cNvPicPr>
          <p:nvPr/>
        </p:nvPicPr>
        <p:blipFill>
          <a:blip r:embed="rId2"/>
          <a:stretch>
            <a:fillRect/>
          </a:stretch>
        </p:blipFill>
        <p:spPr>
          <a:xfrm>
            <a:off x="3030938" y="369535"/>
            <a:ext cx="7451884" cy="1523365"/>
          </a:xfrm>
          <a:prstGeom prst="rect">
            <a:avLst/>
          </a:prstGeom>
        </p:spPr>
      </p:pic>
      <p:sp>
        <p:nvSpPr>
          <p:cNvPr id="4" name="TextBox 3">
            <a:extLst>
              <a:ext uri="{FF2B5EF4-FFF2-40B4-BE49-F238E27FC236}">
                <a16:creationId xmlns:a16="http://schemas.microsoft.com/office/drawing/2014/main" id="{06C74DA0-CF4C-656F-A667-BE26D8865515}"/>
              </a:ext>
            </a:extLst>
          </p:cNvPr>
          <p:cNvSpPr txBox="1"/>
          <p:nvPr/>
        </p:nvSpPr>
        <p:spPr>
          <a:xfrm>
            <a:off x="802889" y="3901721"/>
            <a:ext cx="13336858" cy="1284904"/>
          </a:xfrm>
          <a:prstGeom prst="rect">
            <a:avLst/>
          </a:prstGeom>
          <a:noFill/>
        </p:spPr>
        <p:txBody>
          <a:bodyPr wrap="square">
            <a:spAutoFit/>
          </a:bodyPr>
          <a:lstStyle/>
          <a:p>
            <a:pPr>
              <a:lnSpc>
                <a:spcPct val="150000"/>
              </a:lnSpc>
            </a:pPr>
            <a:r>
              <a:rPr lang="en-US" sz="2400" b="1" i="1" dirty="0">
                <a:latin typeface="Arial" panose="020B0604020202020204" pitchFamily="34" charset="0"/>
                <a:cs typeface="Arial" panose="020B0604020202020204" pitchFamily="34" charset="0"/>
              </a:rPr>
              <a:t>      Project Supervisors</a:t>
            </a:r>
            <a:r>
              <a:rPr lang="en-US" sz="2700" dirty="0">
                <a:latin typeface="Arial" panose="020B0604020202020204" pitchFamily="34" charset="0"/>
                <a:cs typeface="Arial" panose="020B0604020202020204" pitchFamily="34" charset="0"/>
              </a:rPr>
              <a:t>: </a:t>
            </a:r>
            <a:r>
              <a:rPr lang="en-US" sz="2700" dirty="0" err="1">
                <a:latin typeface="Arial" panose="020B0604020202020204" pitchFamily="34" charset="0"/>
                <a:cs typeface="Arial" panose="020B0604020202020204" pitchFamily="34" charset="0"/>
              </a:rPr>
              <a:t>Ms.D.Ramalakshmi</a:t>
            </a:r>
            <a:r>
              <a:rPr lang="en-IN" altLang="en-US" sz="2700" dirty="0">
                <a:latin typeface="Arial" panose="020B0604020202020204" pitchFamily="34" charset="0"/>
                <a:cs typeface="Arial" panose="020B0604020202020204" pitchFamily="34" charset="0"/>
              </a:rPr>
              <a:t>.</a:t>
            </a:r>
            <a:r>
              <a:rPr lang="en-IN" altLang="en-US" sz="2700" dirty="0" err="1">
                <a:latin typeface="Arial" panose="020B0604020202020204" pitchFamily="34" charset="0"/>
                <a:cs typeface="Arial" panose="020B0604020202020204" pitchFamily="34" charset="0"/>
              </a:rPr>
              <a:t>M.E,Ph.D</a:t>
            </a:r>
            <a:r>
              <a:rPr lang="en-IN" altLang="en-US" sz="2700" dirty="0">
                <a:latin typeface="Arial" panose="020B0604020202020204" pitchFamily="34" charset="0"/>
                <a:cs typeface="Arial" panose="020B0604020202020204" pitchFamily="34" charset="0"/>
              </a:rPr>
              <a:t>.,/ </a:t>
            </a:r>
            <a:r>
              <a:rPr lang="en-US" sz="2800" dirty="0" err="1"/>
              <a:t>Mr.K.Arunkumar</a:t>
            </a:r>
            <a:r>
              <a:rPr lang="en-US" sz="2800" dirty="0"/>
              <a:t>. M.E.(PhD)</a:t>
            </a:r>
            <a:endParaRPr lang="en-US" sz="3600" dirty="0">
              <a:latin typeface="Arial" panose="020B0604020202020204" pitchFamily="34" charset="0"/>
              <a:cs typeface="Arial" panose="020B0604020202020204" pitchFamily="34" charset="0"/>
            </a:endParaRPr>
          </a:p>
          <a:p>
            <a:pPr algn="ctr">
              <a:lnSpc>
                <a:spcPct val="150000"/>
              </a:lnSpc>
            </a:pPr>
            <a:endParaRPr lang="en-IN" altLang="en-US" sz="27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0EE45A3F-DD02-E937-7524-228F460DE335}"/>
              </a:ext>
            </a:extLst>
          </p:cNvPr>
          <p:cNvSpPr txBox="1"/>
          <p:nvPr/>
        </p:nvSpPr>
        <p:spPr>
          <a:xfrm>
            <a:off x="4718442" y="4885542"/>
            <a:ext cx="4842993" cy="2377574"/>
          </a:xfrm>
          <a:prstGeom prst="rect">
            <a:avLst/>
          </a:prstGeom>
          <a:noFill/>
        </p:spPr>
        <p:txBody>
          <a:bodyPr wrap="none" rtlCol="0">
            <a:spAutoFit/>
          </a:bodyPr>
          <a:lstStyle/>
          <a:p>
            <a:pPr algn="ctr">
              <a:lnSpc>
                <a:spcPct val="150000"/>
              </a:lnSpc>
            </a:pPr>
            <a:r>
              <a:rPr lang="en-US" sz="2400" b="1" i="1" dirty="0">
                <a:latin typeface="Arial" panose="020B0604020202020204" pitchFamily="34" charset="0"/>
                <a:cs typeface="Arial" panose="020B0604020202020204" pitchFamily="34" charset="0"/>
              </a:rPr>
              <a:t>Name of the Students</a:t>
            </a:r>
            <a:r>
              <a:rPr lang="en-US" sz="2700" dirty="0">
                <a:latin typeface="Arial" panose="020B0604020202020204" pitchFamily="34" charset="0"/>
                <a:cs typeface="Arial" panose="020B0604020202020204" pitchFamily="34" charset="0"/>
              </a:rPr>
              <a:t>: </a:t>
            </a:r>
          </a:p>
          <a:p>
            <a:pPr lvl="1" algn="ctr">
              <a:lnSpc>
                <a:spcPct val="150000"/>
              </a:lnSpc>
            </a:pPr>
            <a:r>
              <a:rPr lang="en-US" sz="2000" dirty="0">
                <a:latin typeface="Arial" panose="020B0604020202020204" pitchFamily="34" charset="0"/>
                <a:cs typeface="Arial" panose="020B0604020202020204" pitchFamily="34" charset="0"/>
              </a:rPr>
              <a:t>Lokesh varan N – 42120120       </a:t>
            </a:r>
          </a:p>
          <a:p>
            <a:pPr lvl="1" algn="ctr">
              <a:lnSpc>
                <a:spcPct val="150000"/>
              </a:lnSpc>
            </a:pPr>
            <a:r>
              <a:rPr lang="en-US" sz="2000" dirty="0">
                <a:latin typeface="Arial" panose="020B0604020202020204" pitchFamily="34" charset="0"/>
                <a:cs typeface="Arial" panose="020B0604020202020204" pitchFamily="34" charset="0"/>
              </a:rPr>
              <a:t>  </a:t>
            </a:r>
            <a:r>
              <a:rPr lang="en-US" sz="2000">
                <a:latin typeface="Arial" panose="020B0604020202020204" pitchFamily="34" charset="0"/>
                <a:cs typeface="Arial" panose="020B0604020202020204" pitchFamily="34" charset="0"/>
              </a:rPr>
              <a:t>Jerome Richard D – </a:t>
            </a:r>
            <a:r>
              <a:rPr lang="en-US" sz="2000" dirty="0">
                <a:latin typeface="Arial" panose="020B0604020202020204" pitchFamily="34" charset="0"/>
                <a:cs typeface="Arial" panose="020B0604020202020204" pitchFamily="34" charset="0"/>
              </a:rPr>
              <a:t>42120094        </a:t>
            </a:r>
          </a:p>
          <a:p>
            <a:pPr lvl="1" algn="ctr">
              <a:lnSpc>
                <a:spcPct val="150000"/>
              </a:lnSpc>
            </a:pPr>
            <a:r>
              <a:rPr lang="en-US" sz="2000" dirty="0">
                <a:latin typeface="Arial" panose="020B0604020202020204" pitchFamily="34" charset="0"/>
                <a:cs typeface="Arial" panose="020B0604020202020204" pitchFamily="34" charset="0"/>
              </a:rPr>
              <a:t>Jayanth R – 42120089      </a:t>
            </a:r>
          </a:p>
          <a:p>
            <a:endParaRPr lang="en-IN" dirty="0"/>
          </a:p>
        </p:txBody>
      </p:sp>
    </p:spTree>
    <p:extLst>
      <p:ext uri="{BB962C8B-B14F-4D97-AF65-F5344CB8AC3E}">
        <p14:creationId xmlns:p14="http://schemas.microsoft.com/office/powerpoint/2010/main" val="978982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250" fill="hold"/>
                                        <p:tgtEl>
                                          <p:spTgt spid="3"/>
                                        </p:tgtEl>
                                        <p:attrNameLst>
                                          <p:attrName>ppt_x</p:attrName>
                                        </p:attrNameLst>
                                      </p:cBhvr>
                                      <p:tavLst>
                                        <p:tav tm="0">
                                          <p:val>
                                            <p:strVal val="#ppt_x"/>
                                          </p:val>
                                        </p:tav>
                                        <p:tav tm="100000">
                                          <p:val>
                                            <p:strVal val="#ppt_x"/>
                                          </p:val>
                                        </p:tav>
                                      </p:tavLst>
                                    </p:anim>
                                    <p:anim calcmode="lin" valueType="num">
                                      <p:cBhvr additive="base">
                                        <p:cTn id="8" dur="2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95442"/>
          </a:xfrm>
          <a:prstGeom prst="rect">
            <a:avLst/>
          </a:prstGeom>
        </p:spPr>
      </p:pic>
      <p:sp>
        <p:nvSpPr>
          <p:cNvPr id="3" name="Text 0"/>
          <p:cNvSpPr/>
          <p:nvPr/>
        </p:nvSpPr>
        <p:spPr>
          <a:xfrm>
            <a:off x="669012" y="2915483"/>
            <a:ext cx="5082302" cy="628769"/>
          </a:xfrm>
          <a:prstGeom prst="rect">
            <a:avLst/>
          </a:prstGeom>
          <a:noFill/>
          <a:ln/>
        </p:spPr>
        <p:txBody>
          <a:bodyPr wrap="none" lIns="0" tIns="0" rIns="0" bIns="0" rtlCol="0" anchor="t"/>
          <a:lstStyle/>
          <a:p>
            <a:pPr marL="0" indent="0" algn="l">
              <a:lnSpc>
                <a:spcPts val="4950"/>
              </a:lnSpc>
              <a:buNone/>
            </a:pPr>
            <a:r>
              <a:rPr lang="en-US" sz="3950" dirty="0">
                <a:solidFill>
                  <a:srgbClr val="C00000"/>
                </a:solidFill>
                <a:latin typeface="Dela Gothic One" pitchFamily="34" charset="0"/>
                <a:ea typeface="Dela Gothic One" pitchFamily="34" charset="-122"/>
                <a:cs typeface="Dela Gothic One" pitchFamily="34" charset="-120"/>
              </a:rPr>
              <a:t>Game Mechanics</a:t>
            </a:r>
            <a:endParaRPr lang="en-US" sz="3950" dirty="0">
              <a:solidFill>
                <a:srgbClr val="C00000"/>
              </a:solidFill>
            </a:endParaRPr>
          </a:p>
        </p:txBody>
      </p:sp>
      <p:pic>
        <p:nvPicPr>
          <p:cNvPr id="4" name="Image 1" descr="preencoded.png"/>
          <p:cNvPicPr>
            <a:picLocks noChangeAspect="1"/>
          </p:cNvPicPr>
          <p:nvPr/>
        </p:nvPicPr>
        <p:blipFill>
          <a:blip r:embed="rId4"/>
          <a:stretch>
            <a:fillRect/>
          </a:stretch>
        </p:blipFill>
        <p:spPr>
          <a:xfrm>
            <a:off x="669012" y="3864293"/>
            <a:ext cx="477917" cy="477917"/>
          </a:xfrm>
          <a:prstGeom prst="rect">
            <a:avLst/>
          </a:prstGeom>
        </p:spPr>
      </p:pic>
      <p:sp>
        <p:nvSpPr>
          <p:cNvPr id="5" name="Text 1"/>
          <p:cNvSpPr/>
          <p:nvPr/>
        </p:nvSpPr>
        <p:spPr>
          <a:xfrm>
            <a:off x="1338024" y="3830955"/>
            <a:ext cx="2515314" cy="314444"/>
          </a:xfrm>
          <a:prstGeom prst="rect">
            <a:avLst/>
          </a:prstGeom>
          <a:noFill/>
          <a:ln/>
        </p:spPr>
        <p:txBody>
          <a:bodyPr wrap="none" lIns="0" tIns="0" rIns="0" bIns="0" rtlCol="0" anchor="t"/>
          <a:lstStyle/>
          <a:p>
            <a:pPr marL="0" indent="0" algn="l">
              <a:lnSpc>
                <a:spcPts val="2450"/>
              </a:lnSpc>
              <a:buNone/>
            </a:pPr>
            <a:r>
              <a:rPr lang="en-US" sz="1950" dirty="0">
                <a:solidFill>
                  <a:srgbClr val="C00000"/>
                </a:solidFill>
                <a:latin typeface="Dela Gothic One" pitchFamily="34" charset="0"/>
                <a:ea typeface="Dela Gothic One" pitchFamily="34" charset="-122"/>
                <a:cs typeface="Dela Gothic One" pitchFamily="34" charset="-120"/>
              </a:rPr>
              <a:t>Combat</a:t>
            </a:r>
            <a:endParaRPr lang="en-US" sz="1950" dirty="0">
              <a:solidFill>
                <a:srgbClr val="C00000"/>
              </a:solidFill>
            </a:endParaRPr>
          </a:p>
        </p:txBody>
      </p:sp>
      <p:sp>
        <p:nvSpPr>
          <p:cNvPr id="6" name="Text 2"/>
          <p:cNvSpPr/>
          <p:nvPr/>
        </p:nvSpPr>
        <p:spPr>
          <a:xfrm>
            <a:off x="1338024" y="4260056"/>
            <a:ext cx="12623363" cy="305872"/>
          </a:xfrm>
          <a:prstGeom prst="rect">
            <a:avLst/>
          </a:prstGeom>
          <a:noFill/>
          <a:ln/>
        </p:spPr>
        <p:txBody>
          <a:bodyPr wrap="none" lIns="0" tIns="0" rIns="0" bIns="0" rtlCol="0" anchor="t"/>
          <a:lstStyle/>
          <a:p>
            <a:pPr marL="0" indent="0" algn="l">
              <a:lnSpc>
                <a:spcPts val="2400"/>
              </a:lnSpc>
              <a:buNone/>
            </a:pPr>
            <a:r>
              <a:rPr lang="en-US" sz="1500" dirty="0">
                <a:solidFill>
                  <a:srgbClr val="C00000"/>
                </a:solidFill>
                <a:latin typeface="DM Sans" pitchFamily="34" charset="0"/>
                <a:ea typeface="DM Sans" pitchFamily="34" charset="-122"/>
                <a:cs typeface="DM Sans" pitchFamily="34" charset="-120"/>
              </a:rPr>
              <a:t>Bow and Arrow, LMB Aim, RMB Shoot</a:t>
            </a:r>
            <a:endParaRPr lang="en-US" sz="1500" dirty="0">
              <a:solidFill>
                <a:srgbClr val="C00000"/>
              </a:solidFill>
            </a:endParaRPr>
          </a:p>
        </p:txBody>
      </p:sp>
      <p:pic>
        <p:nvPicPr>
          <p:cNvPr id="7" name="Image 2" descr="preencoded.png"/>
          <p:cNvPicPr>
            <a:picLocks noChangeAspect="1"/>
          </p:cNvPicPr>
          <p:nvPr/>
        </p:nvPicPr>
        <p:blipFill>
          <a:blip r:embed="rId5"/>
          <a:stretch>
            <a:fillRect/>
          </a:stretch>
        </p:blipFill>
        <p:spPr>
          <a:xfrm>
            <a:off x="669012" y="5172670"/>
            <a:ext cx="477917" cy="477917"/>
          </a:xfrm>
          <a:prstGeom prst="rect">
            <a:avLst/>
          </a:prstGeom>
        </p:spPr>
      </p:pic>
      <p:sp>
        <p:nvSpPr>
          <p:cNvPr id="8" name="Text 3"/>
          <p:cNvSpPr/>
          <p:nvPr/>
        </p:nvSpPr>
        <p:spPr>
          <a:xfrm>
            <a:off x="1338024" y="5139333"/>
            <a:ext cx="2515314" cy="314444"/>
          </a:xfrm>
          <a:prstGeom prst="rect">
            <a:avLst/>
          </a:prstGeom>
          <a:noFill/>
          <a:ln/>
        </p:spPr>
        <p:txBody>
          <a:bodyPr wrap="none" lIns="0" tIns="0" rIns="0" bIns="0" rtlCol="0" anchor="t"/>
          <a:lstStyle/>
          <a:p>
            <a:pPr marL="0" indent="0" algn="l">
              <a:lnSpc>
                <a:spcPts val="2450"/>
              </a:lnSpc>
              <a:buNone/>
            </a:pPr>
            <a:r>
              <a:rPr lang="en-US" sz="1950" dirty="0">
                <a:solidFill>
                  <a:srgbClr val="C00000"/>
                </a:solidFill>
                <a:latin typeface="Dela Gothic One" pitchFamily="34" charset="0"/>
                <a:ea typeface="Dela Gothic One" pitchFamily="34" charset="-122"/>
                <a:cs typeface="Dela Gothic One" pitchFamily="34" charset="-120"/>
              </a:rPr>
              <a:t>Movement</a:t>
            </a:r>
            <a:endParaRPr lang="en-US" sz="1950" dirty="0">
              <a:solidFill>
                <a:srgbClr val="C00000"/>
              </a:solidFill>
            </a:endParaRPr>
          </a:p>
        </p:txBody>
      </p:sp>
      <p:sp>
        <p:nvSpPr>
          <p:cNvPr id="9" name="Text 4"/>
          <p:cNvSpPr/>
          <p:nvPr/>
        </p:nvSpPr>
        <p:spPr>
          <a:xfrm>
            <a:off x="1338024" y="5568434"/>
            <a:ext cx="12623363" cy="305872"/>
          </a:xfrm>
          <a:prstGeom prst="rect">
            <a:avLst/>
          </a:prstGeom>
          <a:noFill/>
          <a:ln/>
        </p:spPr>
        <p:txBody>
          <a:bodyPr wrap="none" lIns="0" tIns="0" rIns="0" bIns="0" rtlCol="0" anchor="t"/>
          <a:lstStyle/>
          <a:p>
            <a:pPr marL="0" indent="0" algn="l">
              <a:lnSpc>
                <a:spcPts val="2400"/>
              </a:lnSpc>
              <a:buNone/>
            </a:pPr>
            <a:r>
              <a:rPr lang="en-US" sz="1500" dirty="0">
                <a:solidFill>
                  <a:srgbClr val="C00000"/>
                </a:solidFill>
                <a:latin typeface="DM Sans" pitchFamily="34" charset="0"/>
                <a:ea typeface="DM Sans" pitchFamily="34" charset="-122"/>
                <a:cs typeface="DM Sans" pitchFamily="34" charset="-120"/>
              </a:rPr>
              <a:t>WASD, Shift Sprint, Space Jump</a:t>
            </a:r>
            <a:endParaRPr lang="en-US" sz="1500" dirty="0">
              <a:solidFill>
                <a:srgbClr val="C00000"/>
              </a:solidFill>
            </a:endParaRPr>
          </a:p>
        </p:txBody>
      </p:sp>
      <p:pic>
        <p:nvPicPr>
          <p:cNvPr id="10" name="Image 3" descr="preencoded.png"/>
          <p:cNvPicPr>
            <a:picLocks noChangeAspect="1"/>
          </p:cNvPicPr>
          <p:nvPr/>
        </p:nvPicPr>
        <p:blipFill>
          <a:blip r:embed="rId6"/>
          <a:stretch>
            <a:fillRect/>
          </a:stretch>
        </p:blipFill>
        <p:spPr>
          <a:xfrm>
            <a:off x="669012" y="6481048"/>
            <a:ext cx="477917" cy="477917"/>
          </a:xfrm>
          <a:prstGeom prst="rect">
            <a:avLst/>
          </a:prstGeom>
        </p:spPr>
      </p:pic>
      <p:sp>
        <p:nvSpPr>
          <p:cNvPr id="11" name="Text 5"/>
          <p:cNvSpPr/>
          <p:nvPr/>
        </p:nvSpPr>
        <p:spPr>
          <a:xfrm>
            <a:off x="1338024" y="6447711"/>
            <a:ext cx="2515314" cy="314444"/>
          </a:xfrm>
          <a:prstGeom prst="rect">
            <a:avLst/>
          </a:prstGeom>
          <a:noFill/>
          <a:ln/>
        </p:spPr>
        <p:txBody>
          <a:bodyPr wrap="none" lIns="0" tIns="0" rIns="0" bIns="0" rtlCol="0" anchor="t"/>
          <a:lstStyle/>
          <a:p>
            <a:pPr marL="0" indent="0" algn="l">
              <a:lnSpc>
                <a:spcPts val="2450"/>
              </a:lnSpc>
              <a:buNone/>
            </a:pPr>
            <a:r>
              <a:rPr lang="en-US" sz="1950" dirty="0">
                <a:solidFill>
                  <a:srgbClr val="C00000"/>
                </a:solidFill>
                <a:latin typeface="Dela Gothic One" pitchFamily="34" charset="0"/>
                <a:ea typeface="Dela Gothic One" pitchFamily="34" charset="-122"/>
                <a:cs typeface="Dela Gothic One" pitchFamily="34" charset="-120"/>
              </a:rPr>
              <a:t>Dialogue</a:t>
            </a:r>
            <a:endParaRPr lang="en-US" sz="1950" dirty="0">
              <a:solidFill>
                <a:srgbClr val="C00000"/>
              </a:solidFill>
            </a:endParaRPr>
          </a:p>
        </p:txBody>
      </p:sp>
      <p:sp>
        <p:nvSpPr>
          <p:cNvPr id="12" name="Text 6"/>
          <p:cNvSpPr/>
          <p:nvPr/>
        </p:nvSpPr>
        <p:spPr>
          <a:xfrm>
            <a:off x="1338024" y="6876812"/>
            <a:ext cx="12623363" cy="305872"/>
          </a:xfrm>
          <a:prstGeom prst="rect">
            <a:avLst/>
          </a:prstGeom>
          <a:noFill/>
          <a:ln/>
        </p:spPr>
        <p:txBody>
          <a:bodyPr wrap="none" lIns="0" tIns="0" rIns="0" bIns="0" rtlCol="0" anchor="t"/>
          <a:lstStyle/>
          <a:p>
            <a:pPr marL="0" indent="0" algn="l">
              <a:lnSpc>
                <a:spcPts val="2400"/>
              </a:lnSpc>
              <a:buNone/>
            </a:pPr>
            <a:r>
              <a:rPr lang="en-US" sz="1500" dirty="0">
                <a:solidFill>
                  <a:srgbClr val="C00000"/>
                </a:solidFill>
                <a:latin typeface="DM Sans" pitchFamily="34" charset="0"/>
                <a:ea typeface="DM Sans" pitchFamily="34" charset="-122"/>
                <a:cs typeface="DM Sans" pitchFamily="34" charset="-120"/>
              </a:rPr>
              <a:t>Harmony System</a:t>
            </a:r>
            <a:endParaRPr lang="en-US" sz="1500" dirty="0">
              <a:solidFill>
                <a:srgbClr val="C00000"/>
              </a:solidFill>
            </a:endParaRPr>
          </a:p>
        </p:txBody>
      </p:sp>
      <p:sp>
        <p:nvSpPr>
          <p:cNvPr id="13" name="Text 7"/>
          <p:cNvSpPr/>
          <p:nvPr/>
        </p:nvSpPr>
        <p:spPr>
          <a:xfrm>
            <a:off x="669012" y="7397710"/>
            <a:ext cx="13292376" cy="305872"/>
          </a:xfrm>
          <a:prstGeom prst="rect">
            <a:avLst/>
          </a:prstGeom>
          <a:noFill/>
          <a:ln/>
        </p:spPr>
        <p:txBody>
          <a:bodyPr wrap="none" lIns="0" tIns="0" rIns="0" bIns="0" rtlCol="0" anchor="t"/>
          <a:lstStyle/>
          <a:p>
            <a:pPr marL="0" indent="0" algn="l">
              <a:lnSpc>
                <a:spcPts val="2400"/>
              </a:lnSpc>
              <a:buNone/>
            </a:pPr>
            <a:r>
              <a:rPr lang="en-US" sz="1500" dirty="0">
                <a:solidFill>
                  <a:srgbClr val="C00000"/>
                </a:solidFill>
                <a:latin typeface="DM Sans" pitchFamily="34" charset="0"/>
                <a:ea typeface="DM Sans" pitchFamily="34" charset="-122"/>
                <a:cs typeface="DM Sans" pitchFamily="34" charset="-120"/>
              </a:rPr>
              <a:t>Engage in intuitive combat and navigate meaningful dialogues that shape Erika's path in the game.</a:t>
            </a:r>
            <a:endParaRPr lang="en-US" sz="1500" dirty="0">
              <a:solidFill>
                <a:srgbClr val="C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13" name="Shape 1">
            <a:extLst>
              <a:ext uri="{FF2B5EF4-FFF2-40B4-BE49-F238E27FC236}">
                <a16:creationId xmlns:a16="http://schemas.microsoft.com/office/drawing/2014/main" id="{FF63FA60-D220-5A03-3BB3-8C9ADF404276}"/>
              </a:ext>
            </a:extLst>
          </p:cNvPr>
          <p:cNvSpPr/>
          <p:nvPr/>
        </p:nvSpPr>
        <p:spPr>
          <a:xfrm>
            <a:off x="9331285" y="3660128"/>
            <a:ext cx="3705463" cy="1281232"/>
          </a:xfrm>
          <a:prstGeom prst="roundRect">
            <a:avLst>
              <a:gd name="adj" fmla="val 7102"/>
            </a:avLst>
          </a:prstGeom>
          <a:solidFill>
            <a:srgbClr val="740B0B"/>
          </a:solidFill>
          <a:ln w="7620">
            <a:solidFill>
              <a:srgbClr val="8D2424"/>
            </a:solidFill>
            <a:prstDash val="solid"/>
          </a:ln>
        </p:spPr>
      </p:sp>
      <p:sp>
        <p:nvSpPr>
          <p:cNvPr id="12" name="Shape 1">
            <a:extLst>
              <a:ext uri="{FF2B5EF4-FFF2-40B4-BE49-F238E27FC236}">
                <a16:creationId xmlns:a16="http://schemas.microsoft.com/office/drawing/2014/main" id="{7F2F895C-A53E-48E7-95A2-3AE026E72AD3}"/>
              </a:ext>
            </a:extLst>
          </p:cNvPr>
          <p:cNvSpPr/>
          <p:nvPr/>
        </p:nvSpPr>
        <p:spPr>
          <a:xfrm>
            <a:off x="4857241" y="3639340"/>
            <a:ext cx="3705463" cy="1281232"/>
          </a:xfrm>
          <a:prstGeom prst="roundRect">
            <a:avLst>
              <a:gd name="adj" fmla="val 7102"/>
            </a:avLst>
          </a:prstGeom>
          <a:solidFill>
            <a:srgbClr val="740B0B"/>
          </a:solidFill>
          <a:ln w="7620">
            <a:solidFill>
              <a:srgbClr val="8D2424"/>
            </a:solidFill>
            <a:prstDash val="solid"/>
          </a:ln>
        </p:spPr>
      </p:sp>
      <p:sp>
        <p:nvSpPr>
          <p:cNvPr id="10" name="Shape 1">
            <a:extLst>
              <a:ext uri="{FF2B5EF4-FFF2-40B4-BE49-F238E27FC236}">
                <a16:creationId xmlns:a16="http://schemas.microsoft.com/office/drawing/2014/main" id="{0547F240-6C39-1578-BF5C-DB7355E026D0}"/>
              </a:ext>
            </a:extLst>
          </p:cNvPr>
          <p:cNvSpPr/>
          <p:nvPr/>
        </p:nvSpPr>
        <p:spPr>
          <a:xfrm>
            <a:off x="222051" y="3657123"/>
            <a:ext cx="3705463" cy="1281232"/>
          </a:xfrm>
          <a:prstGeom prst="roundRect">
            <a:avLst>
              <a:gd name="adj" fmla="val 7102"/>
            </a:avLst>
          </a:prstGeom>
          <a:solidFill>
            <a:srgbClr val="740B0B"/>
          </a:solidFill>
          <a:ln w="7620">
            <a:solidFill>
              <a:srgbClr val="8D2424"/>
            </a:solidFill>
            <a:prstDash val="solid"/>
          </a:ln>
        </p:spPr>
      </p:sp>
      <p:sp>
        <p:nvSpPr>
          <p:cNvPr id="2" name="Text 0"/>
          <p:cNvSpPr/>
          <p:nvPr/>
        </p:nvSpPr>
        <p:spPr>
          <a:xfrm>
            <a:off x="557587" y="2185511"/>
            <a:ext cx="5701546" cy="712708"/>
          </a:xfrm>
          <a:prstGeom prst="rect">
            <a:avLst/>
          </a:prstGeom>
          <a:noFill/>
          <a:ln/>
        </p:spPr>
        <p:txBody>
          <a:bodyPr wrap="none" lIns="0" tIns="0" rIns="0" bIns="0" rtlCol="0" anchor="t"/>
          <a:lstStyle/>
          <a:p>
            <a:pPr marL="0" indent="0" algn="l">
              <a:lnSpc>
                <a:spcPts val="5600"/>
              </a:lnSpc>
              <a:buNone/>
            </a:pPr>
            <a:r>
              <a:rPr lang="en-US" sz="5400" dirty="0">
                <a:solidFill>
                  <a:srgbClr val="C00000"/>
                </a:solidFill>
                <a:latin typeface="Dela Gothic One" pitchFamily="34" charset="0"/>
                <a:ea typeface="Dela Gothic One" pitchFamily="34" charset="-122"/>
                <a:cs typeface="Dela Gothic One" pitchFamily="34" charset="-120"/>
              </a:rPr>
              <a:t>World Design</a:t>
            </a:r>
            <a:endParaRPr lang="en-US" sz="5400" dirty="0">
              <a:solidFill>
                <a:srgbClr val="C00000"/>
              </a:solidFill>
            </a:endParaRPr>
          </a:p>
        </p:txBody>
      </p:sp>
      <p:sp>
        <p:nvSpPr>
          <p:cNvPr id="3" name="Text 1"/>
          <p:cNvSpPr/>
          <p:nvPr/>
        </p:nvSpPr>
        <p:spPr>
          <a:xfrm>
            <a:off x="758309" y="3889415"/>
            <a:ext cx="2850713" cy="356235"/>
          </a:xfrm>
          <a:prstGeom prst="rect">
            <a:avLst/>
          </a:prstGeom>
          <a:noFill/>
          <a:ln/>
        </p:spPr>
        <p:txBody>
          <a:bodyPr wrap="none" lIns="0" tIns="0" rIns="0" bIns="0" rtlCol="0" anchor="t"/>
          <a:lstStyle/>
          <a:p>
            <a:pPr marL="0" indent="0" algn="l">
              <a:lnSpc>
                <a:spcPts val="2800"/>
              </a:lnSpc>
              <a:buNone/>
            </a:pPr>
            <a:r>
              <a:rPr lang="en-US" sz="2200" dirty="0">
                <a:solidFill>
                  <a:schemeClr val="bg1"/>
                </a:solidFill>
                <a:latin typeface="Dela Gothic One" pitchFamily="34" charset="0"/>
                <a:ea typeface="Dela Gothic One" pitchFamily="34" charset="-122"/>
                <a:cs typeface="Dela Gothic One" pitchFamily="34" charset="-120"/>
              </a:rPr>
              <a:t>Dering Woods</a:t>
            </a:r>
            <a:endParaRPr lang="en-US" sz="2200" dirty="0">
              <a:solidFill>
                <a:schemeClr val="bg1"/>
              </a:solidFill>
            </a:endParaRPr>
          </a:p>
        </p:txBody>
      </p:sp>
      <p:sp>
        <p:nvSpPr>
          <p:cNvPr id="4" name="Text 2"/>
          <p:cNvSpPr/>
          <p:nvPr/>
        </p:nvSpPr>
        <p:spPr>
          <a:xfrm>
            <a:off x="758309" y="4462224"/>
            <a:ext cx="4018359" cy="346710"/>
          </a:xfrm>
          <a:prstGeom prst="rect">
            <a:avLst/>
          </a:prstGeom>
          <a:noFill/>
          <a:ln/>
        </p:spPr>
        <p:txBody>
          <a:bodyPr wrap="none" lIns="0" tIns="0" rIns="0" bIns="0" rtlCol="0" anchor="t"/>
          <a:lstStyle/>
          <a:p>
            <a:pPr marL="0" indent="0" algn="l">
              <a:lnSpc>
                <a:spcPts val="2700"/>
              </a:lnSpc>
              <a:buNone/>
            </a:pPr>
            <a:r>
              <a:rPr lang="en-US" sz="1700" dirty="0">
                <a:solidFill>
                  <a:schemeClr val="bg1"/>
                </a:solidFill>
                <a:latin typeface="DM Sans" pitchFamily="34" charset="0"/>
                <a:ea typeface="DM Sans" pitchFamily="34" charset="-122"/>
                <a:cs typeface="DM Sans" pitchFamily="34" charset="-120"/>
              </a:rPr>
              <a:t>Dark, eerie, secrets</a:t>
            </a:r>
            <a:endParaRPr lang="en-US" sz="1700" dirty="0">
              <a:solidFill>
                <a:schemeClr val="bg1"/>
              </a:solidFill>
            </a:endParaRPr>
          </a:p>
        </p:txBody>
      </p:sp>
      <p:sp>
        <p:nvSpPr>
          <p:cNvPr id="5" name="Text 3"/>
          <p:cNvSpPr/>
          <p:nvPr/>
        </p:nvSpPr>
        <p:spPr>
          <a:xfrm>
            <a:off x="5312926" y="3889415"/>
            <a:ext cx="3056811" cy="356235"/>
          </a:xfrm>
          <a:prstGeom prst="rect">
            <a:avLst/>
          </a:prstGeom>
          <a:noFill/>
          <a:ln/>
        </p:spPr>
        <p:txBody>
          <a:bodyPr wrap="none" lIns="0" tIns="0" rIns="0" bIns="0" rtlCol="0" anchor="t"/>
          <a:lstStyle/>
          <a:p>
            <a:pPr marL="0" indent="0" algn="l">
              <a:lnSpc>
                <a:spcPts val="2800"/>
              </a:lnSpc>
              <a:buNone/>
            </a:pPr>
            <a:r>
              <a:rPr lang="en-US" sz="2200" dirty="0">
                <a:solidFill>
                  <a:schemeClr val="bg1"/>
                </a:solidFill>
                <a:latin typeface="Dela Gothic One" pitchFamily="34" charset="0"/>
                <a:ea typeface="Dela Gothic One" pitchFamily="34" charset="-122"/>
                <a:cs typeface="Dela Gothic One" pitchFamily="34" charset="-120"/>
              </a:rPr>
              <a:t>Diverse Locations</a:t>
            </a:r>
            <a:endParaRPr lang="en-US" sz="2200" dirty="0">
              <a:solidFill>
                <a:schemeClr val="bg1"/>
              </a:solidFill>
            </a:endParaRPr>
          </a:p>
        </p:txBody>
      </p:sp>
      <p:sp>
        <p:nvSpPr>
          <p:cNvPr id="6" name="Text 4"/>
          <p:cNvSpPr/>
          <p:nvPr/>
        </p:nvSpPr>
        <p:spPr>
          <a:xfrm>
            <a:off x="5312926" y="4462224"/>
            <a:ext cx="4018359" cy="346710"/>
          </a:xfrm>
          <a:prstGeom prst="rect">
            <a:avLst/>
          </a:prstGeom>
          <a:noFill/>
          <a:ln/>
        </p:spPr>
        <p:txBody>
          <a:bodyPr wrap="none" lIns="0" tIns="0" rIns="0" bIns="0" rtlCol="0" anchor="t"/>
          <a:lstStyle/>
          <a:p>
            <a:pPr marL="0" indent="0" algn="l">
              <a:lnSpc>
                <a:spcPts val="2700"/>
              </a:lnSpc>
              <a:buNone/>
            </a:pPr>
            <a:r>
              <a:rPr lang="en-US" sz="1700" dirty="0">
                <a:solidFill>
                  <a:schemeClr val="bg1"/>
                </a:solidFill>
                <a:latin typeface="DM Sans" pitchFamily="34" charset="0"/>
                <a:ea typeface="DM Sans" pitchFamily="34" charset="-122"/>
                <a:cs typeface="DM Sans" pitchFamily="34" charset="-120"/>
              </a:rPr>
              <a:t>Forests, caves, temples</a:t>
            </a:r>
            <a:endParaRPr lang="en-US" sz="1700" dirty="0">
              <a:solidFill>
                <a:schemeClr val="bg1"/>
              </a:solidFill>
            </a:endParaRPr>
          </a:p>
        </p:txBody>
      </p:sp>
      <p:sp>
        <p:nvSpPr>
          <p:cNvPr id="7" name="Text 5"/>
          <p:cNvSpPr/>
          <p:nvPr/>
        </p:nvSpPr>
        <p:spPr>
          <a:xfrm>
            <a:off x="9867543" y="3889415"/>
            <a:ext cx="2850952" cy="356235"/>
          </a:xfrm>
          <a:prstGeom prst="rect">
            <a:avLst/>
          </a:prstGeom>
          <a:noFill/>
          <a:ln/>
        </p:spPr>
        <p:txBody>
          <a:bodyPr wrap="none" lIns="0" tIns="0" rIns="0" bIns="0" rtlCol="0" anchor="t"/>
          <a:lstStyle/>
          <a:p>
            <a:pPr marL="0" indent="0" algn="l">
              <a:lnSpc>
                <a:spcPts val="2800"/>
              </a:lnSpc>
              <a:buNone/>
            </a:pPr>
            <a:r>
              <a:rPr lang="en-US" sz="2200" dirty="0">
                <a:solidFill>
                  <a:schemeClr val="bg1"/>
                </a:solidFill>
                <a:latin typeface="Dela Gothic One" pitchFamily="34" charset="0"/>
                <a:ea typeface="Dela Gothic One" pitchFamily="34" charset="-122"/>
                <a:cs typeface="Dela Gothic One" pitchFamily="34" charset="-120"/>
              </a:rPr>
              <a:t>Hidden Elements</a:t>
            </a:r>
            <a:endParaRPr lang="en-US" sz="2200" dirty="0">
              <a:solidFill>
                <a:schemeClr val="bg1"/>
              </a:solidFill>
            </a:endParaRPr>
          </a:p>
        </p:txBody>
      </p:sp>
      <p:sp>
        <p:nvSpPr>
          <p:cNvPr id="8" name="Text 6"/>
          <p:cNvSpPr/>
          <p:nvPr/>
        </p:nvSpPr>
        <p:spPr>
          <a:xfrm>
            <a:off x="9867543" y="4462224"/>
            <a:ext cx="4018359" cy="346710"/>
          </a:xfrm>
          <a:prstGeom prst="rect">
            <a:avLst/>
          </a:prstGeom>
          <a:noFill/>
          <a:ln/>
        </p:spPr>
        <p:txBody>
          <a:bodyPr wrap="none" lIns="0" tIns="0" rIns="0" bIns="0" rtlCol="0" anchor="t"/>
          <a:lstStyle/>
          <a:p>
            <a:pPr marL="0" indent="0" algn="l">
              <a:lnSpc>
                <a:spcPts val="2700"/>
              </a:lnSpc>
              <a:buNone/>
            </a:pPr>
            <a:r>
              <a:rPr lang="en-US" sz="1700" dirty="0">
                <a:solidFill>
                  <a:schemeClr val="bg1"/>
                </a:solidFill>
                <a:latin typeface="DM Sans" pitchFamily="34" charset="0"/>
                <a:ea typeface="DM Sans" pitchFamily="34" charset="-122"/>
                <a:cs typeface="DM Sans" pitchFamily="34" charset="-120"/>
              </a:rPr>
              <a:t>Past traveler remnants</a:t>
            </a:r>
            <a:endParaRPr lang="en-US" sz="1700" dirty="0">
              <a:solidFill>
                <a:schemeClr val="bg1"/>
              </a:solidFill>
            </a:endParaRPr>
          </a:p>
        </p:txBody>
      </p:sp>
      <p:sp>
        <p:nvSpPr>
          <p:cNvPr id="9" name="Text 7"/>
          <p:cNvSpPr/>
          <p:nvPr/>
        </p:nvSpPr>
        <p:spPr>
          <a:xfrm>
            <a:off x="493979" y="5523904"/>
            <a:ext cx="13113782" cy="346710"/>
          </a:xfrm>
          <a:prstGeom prst="rect">
            <a:avLst/>
          </a:prstGeom>
          <a:noFill/>
          <a:ln/>
        </p:spPr>
        <p:txBody>
          <a:bodyPr wrap="none" lIns="0" tIns="0" rIns="0" bIns="0" rtlCol="0" anchor="t"/>
          <a:lstStyle/>
          <a:p>
            <a:pPr marL="0" indent="0" algn="l">
              <a:lnSpc>
                <a:spcPts val="2700"/>
              </a:lnSpc>
              <a:buNone/>
            </a:pPr>
            <a:r>
              <a:rPr lang="en-US" sz="2000" dirty="0">
                <a:solidFill>
                  <a:srgbClr val="C00000"/>
                </a:solidFill>
                <a:latin typeface="DM Sans" pitchFamily="34" charset="0"/>
                <a:ea typeface="DM Sans" pitchFamily="34" charset="-122"/>
                <a:cs typeface="DM Sans" pitchFamily="34" charset="-120"/>
              </a:rPr>
              <a:t>Explore the haunting beauty of Dering Woods, a world filled with danger, mystery, and forgotten tales.</a:t>
            </a:r>
            <a:endParaRPr lang="en-US" sz="2000" dirty="0">
              <a:solidFill>
                <a:srgbClr val="C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1737836"/>
            <a:ext cx="7380803" cy="712708"/>
          </a:xfrm>
          <a:prstGeom prst="rect">
            <a:avLst/>
          </a:prstGeom>
          <a:noFill/>
          <a:ln/>
        </p:spPr>
        <p:txBody>
          <a:bodyPr wrap="none" lIns="0" tIns="0" rIns="0" bIns="0" rtlCol="0" anchor="t"/>
          <a:lstStyle/>
          <a:p>
            <a:pPr marL="0" indent="0" algn="l">
              <a:lnSpc>
                <a:spcPts val="5600"/>
              </a:lnSpc>
              <a:buNone/>
            </a:pPr>
            <a:r>
              <a:rPr lang="en-US" sz="4450" dirty="0">
                <a:solidFill>
                  <a:srgbClr val="C00000"/>
                </a:solidFill>
                <a:latin typeface="Dela Gothic One" pitchFamily="34" charset="0"/>
                <a:ea typeface="Dela Gothic One" pitchFamily="34" charset="-122"/>
                <a:cs typeface="Dela Gothic One" pitchFamily="34" charset="-120"/>
              </a:rPr>
              <a:t>Enemies &amp; Challenges</a:t>
            </a:r>
            <a:endParaRPr lang="en-US" sz="4450" dirty="0">
              <a:solidFill>
                <a:srgbClr val="C00000"/>
              </a:solidFill>
            </a:endParaRPr>
          </a:p>
        </p:txBody>
      </p:sp>
      <p:sp>
        <p:nvSpPr>
          <p:cNvPr id="4" name="Shape 1"/>
          <p:cNvSpPr/>
          <p:nvPr/>
        </p:nvSpPr>
        <p:spPr>
          <a:xfrm>
            <a:off x="696635" y="2775466"/>
            <a:ext cx="3705463" cy="1281232"/>
          </a:xfrm>
          <a:prstGeom prst="roundRect">
            <a:avLst>
              <a:gd name="adj" fmla="val 7102"/>
            </a:avLst>
          </a:prstGeom>
          <a:solidFill>
            <a:srgbClr val="740B0B"/>
          </a:solidFill>
          <a:ln w="7620">
            <a:solidFill>
              <a:srgbClr val="8D2424"/>
            </a:solidFill>
            <a:prstDash val="solid"/>
          </a:ln>
        </p:spPr>
      </p:sp>
      <p:sp>
        <p:nvSpPr>
          <p:cNvPr id="5" name="Text 2"/>
          <p:cNvSpPr/>
          <p:nvPr/>
        </p:nvSpPr>
        <p:spPr>
          <a:xfrm>
            <a:off x="982504" y="2999661"/>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Chupacabra</a:t>
            </a:r>
            <a:endParaRPr lang="en-US" sz="2200" dirty="0"/>
          </a:p>
        </p:txBody>
      </p:sp>
      <p:sp>
        <p:nvSpPr>
          <p:cNvPr id="6" name="Text 3"/>
          <p:cNvSpPr/>
          <p:nvPr/>
        </p:nvSpPr>
        <p:spPr>
          <a:xfrm>
            <a:off x="982504" y="3485793"/>
            <a:ext cx="3257074"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Fast, aggressive</a:t>
            </a:r>
            <a:endParaRPr lang="en-US" sz="1700" dirty="0"/>
          </a:p>
        </p:txBody>
      </p:sp>
      <p:sp>
        <p:nvSpPr>
          <p:cNvPr id="7" name="Shape 4"/>
          <p:cNvSpPr/>
          <p:nvPr/>
        </p:nvSpPr>
        <p:spPr>
          <a:xfrm>
            <a:off x="4680347" y="2775466"/>
            <a:ext cx="3705463" cy="1281232"/>
          </a:xfrm>
          <a:prstGeom prst="roundRect">
            <a:avLst>
              <a:gd name="adj" fmla="val 7102"/>
            </a:avLst>
          </a:prstGeom>
          <a:solidFill>
            <a:srgbClr val="740B0B"/>
          </a:solidFill>
          <a:ln w="7620">
            <a:solidFill>
              <a:srgbClr val="8D2424"/>
            </a:solidFill>
            <a:prstDash val="solid"/>
          </a:ln>
        </p:spPr>
      </p:sp>
      <p:sp>
        <p:nvSpPr>
          <p:cNvPr id="8" name="Text 5"/>
          <p:cNvSpPr/>
          <p:nvPr/>
        </p:nvSpPr>
        <p:spPr>
          <a:xfrm>
            <a:off x="4904542" y="2999661"/>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Cerberus</a:t>
            </a:r>
            <a:endParaRPr lang="en-US" sz="2200" dirty="0"/>
          </a:p>
        </p:txBody>
      </p:sp>
      <p:sp>
        <p:nvSpPr>
          <p:cNvPr id="9" name="Text 6"/>
          <p:cNvSpPr/>
          <p:nvPr/>
        </p:nvSpPr>
        <p:spPr>
          <a:xfrm>
            <a:off x="4904542" y="3485793"/>
            <a:ext cx="3257074"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Fire attacks</a:t>
            </a:r>
            <a:endParaRPr lang="en-US" sz="1700" dirty="0"/>
          </a:p>
        </p:txBody>
      </p:sp>
      <p:sp>
        <p:nvSpPr>
          <p:cNvPr id="10" name="Shape 7"/>
          <p:cNvSpPr/>
          <p:nvPr/>
        </p:nvSpPr>
        <p:spPr>
          <a:xfrm>
            <a:off x="758309" y="4273272"/>
            <a:ext cx="7627382" cy="1281232"/>
          </a:xfrm>
          <a:prstGeom prst="roundRect">
            <a:avLst>
              <a:gd name="adj" fmla="val 7102"/>
            </a:avLst>
          </a:prstGeom>
          <a:solidFill>
            <a:srgbClr val="740B0B"/>
          </a:solidFill>
          <a:ln w="7620">
            <a:solidFill>
              <a:srgbClr val="8D2424"/>
            </a:solidFill>
            <a:prstDash val="solid"/>
          </a:ln>
        </p:spPr>
      </p:sp>
      <p:sp>
        <p:nvSpPr>
          <p:cNvPr id="11" name="Text 8"/>
          <p:cNvSpPr/>
          <p:nvPr/>
        </p:nvSpPr>
        <p:spPr>
          <a:xfrm>
            <a:off x="982504" y="4497467"/>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Wendigo</a:t>
            </a:r>
            <a:endParaRPr lang="en-US" sz="2200" dirty="0"/>
          </a:p>
        </p:txBody>
      </p:sp>
      <p:sp>
        <p:nvSpPr>
          <p:cNvPr id="12" name="Text 9"/>
          <p:cNvSpPr/>
          <p:nvPr/>
        </p:nvSpPr>
        <p:spPr>
          <a:xfrm>
            <a:off x="982504" y="4983599"/>
            <a:ext cx="7178993"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Stealthy, high damage</a:t>
            </a:r>
            <a:endParaRPr lang="en-US" sz="1700" dirty="0"/>
          </a:p>
        </p:txBody>
      </p:sp>
      <p:sp>
        <p:nvSpPr>
          <p:cNvPr id="13" name="Text 10"/>
          <p:cNvSpPr/>
          <p:nvPr/>
        </p:nvSpPr>
        <p:spPr>
          <a:xfrm>
            <a:off x="758428" y="6075725"/>
            <a:ext cx="7627382" cy="693420"/>
          </a:xfrm>
          <a:prstGeom prst="rect">
            <a:avLst/>
          </a:prstGeom>
          <a:noFill/>
          <a:ln/>
        </p:spPr>
        <p:txBody>
          <a:bodyPr wrap="square" lIns="0" tIns="0" rIns="0" bIns="0" rtlCol="0" anchor="t"/>
          <a:lstStyle/>
          <a:p>
            <a:pPr marL="0" indent="0" algn="l">
              <a:lnSpc>
                <a:spcPts val="2700"/>
              </a:lnSpc>
              <a:buNone/>
            </a:pPr>
            <a:r>
              <a:rPr lang="en-US" sz="1700" dirty="0">
                <a:solidFill>
                  <a:srgbClr val="C00000"/>
                </a:solidFill>
                <a:latin typeface="DM Sans" pitchFamily="34" charset="0"/>
                <a:ea typeface="DM Sans" pitchFamily="34" charset="-122"/>
                <a:cs typeface="DM Sans" pitchFamily="34" charset="-120"/>
              </a:rPr>
              <a:t>Face formidable foes, each testing Erika's skills and resolve in unique ways, culminating in a confrontation with the Death God.</a:t>
            </a:r>
            <a:endParaRPr lang="en-US" sz="1700" dirty="0">
              <a:solidFill>
                <a:srgbClr val="C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309" y="1780937"/>
            <a:ext cx="6249710" cy="712708"/>
          </a:xfrm>
          <a:prstGeom prst="rect">
            <a:avLst/>
          </a:prstGeom>
          <a:noFill/>
          <a:ln/>
        </p:spPr>
        <p:txBody>
          <a:bodyPr wrap="none" lIns="0" tIns="0" rIns="0" bIns="0" rtlCol="0" anchor="t"/>
          <a:lstStyle/>
          <a:p>
            <a:pPr marL="0" indent="0" algn="l">
              <a:lnSpc>
                <a:spcPts val="5600"/>
              </a:lnSpc>
              <a:buNone/>
            </a:pPr>
            <a:r>
              <a:rPr lang="en-US" sz="4450" dirty="0">
                <a:solidFill>
                  <a:srgbClr val="C00000"/>
                </a:solidFill>
                <a:latin typeface="Dela Gothic One" pitchFamily="34" charset="0"/>
                <a:ea typeface="Dela Gothic One" pitchFamily="34" charset="-122"/>
                <a:cs typeface="Dela Gothic One" pitchFamily="34" charset="-120"/>
              </a:rPr>
              <a:t>Technical Aspects</a:t>
            </a:r>
            <a:endParaRPr lang="en-US" sz="4450" dirty="0">
              <a:solidFill>
                <a:srgbClr val="C00000"/>
              </a:solidFill>
            </a:endParaRPr>
          </a:p>
        </p:txBody>
      </p:sp>
      <p:sp>
        <p:nvSpPr>
          <p:cNvPr id="3" name="Shape 1"/>
          <p:cNvSpPr/>
          <p:nvPr/>
        </p:nvSpPr>
        <p:spPr>
          <a:xfrm>
            <a:off x="758368" y="2913282"/>
            <a:ext cx="2185511" cy="789384"/>
          </a:xfrm>
          <a:prstGeom prst="roundRect">
            <a:avLst>
              <a:gd name="adj" fmla="val 11528"/>
            </a:avLst>
          </a:prstGeom>
          <a:solidFill>
            <a:srgbClr val="740B0B"/>
          </a:solidFill>
          <a:ln w="7620">
            <a:solidFill>
              <a:srgbClr val="8D2424"/>
            </a:solidFill>
            <a:prstDash val="solid"/>
          </a:ln>
        </p:spPr>
      </p:sp>
      <p:sp>
        <p:nvSpPr>
          <p:cNvPr id="4" name="Text 2"/>
          <p:cNvSpPr/>
          <p:nvPr/>
        </p:nvSpPr>
        <p:spPr>
          <a:xfrm>
            <a:off x="1698665" y="3131225"/>
            <a:ext cx="304681" cy="380762"/>
          </a:xfrm>
          <a:prstGeom prst="rect">
            <a:avLst/>
          </a:prstGeom>
          <a:noFill/>
          <a:ln/>
        </p:spPr>
        <p:txBody>
          <a:bodyPr wrap="none" lIns="0" tIns="0" rIns="0" bIns="0" rtlCol="0" anchor="t"/>
          <a:lstStyle/>
          <a:p>
            <a:pPr marL="0" indent="0" algn="ctr">
              <a:lnSpc>
                <a:spcPts val="3800"/>
              </a:lnSpc>
              <a:buNone/>
            </a:pPr>
            <a:r>
              <a:rPr lang="en-US" sz="2350" dirty="0">
                <a:solidFill>
                  <a:schemeClr val="bg1">
                    <a:lumMod val="65000"/>
                  </a:schemeClr>
                </a:solidFill>
                <a:latin typeface="Dela Gothic One" pitchFamily="34" charset="0"/>
                <a:ea typeface="Dela Gothic One" pitchFamily="34" charset="-122"/>
                <a:cs typeface="Dela Gothic One" pitchFamily="34" charset="-120"/>
              </a:rPr>
              <a:t>1</a:t>
            </a:r>
            <a:endParaRPr lang="en-US" sz="2350" dirty="0">
              <a:solidFill>
                <a:schemeClr val="bg1">
                  <a:lumMod val="65000"/>
                </a:schemeClr>
              </a:solidFill>
            </a:endParaRPr>
          </a:p>
        </p:txBody>
      </p:sp>
      <p:sp>
        <p:nvSpPr>
          <p:cNvPr id="5" name="Text 3"/>
          <p:cNvSpPr/>
          <p:nvPr/>
        </p:nvSpPr>
        <p:spPr>
          <a:xfrm>
            <a:off x="3160395" y="3143488"/>
            <a:ext cx="2384941" cy="356235"/>
          </a:xfrm>
          <a:prstGeom prst="rect">
            <a:avLst/>
          </a:prstGeom>
          <a:noFill/>
          <a:ln/>
        </p:spPr>
        <p:txBody>
          <a:bodyPr wrap="none" lIns="0" tIns="0" rIns="0" bIns="0" rtlCol="0" anchor="t"/>
          <a:lstStyle/>
          <a:p>
            <a:pPr marL="0" indent="0" algn="l">
              <a:lnSpc>
                <a:spcPts val="2800"/>
              </a:lnSpc>
              <a:buNone/>
            </a:pPr>
            <a:r>
              <a:rPr lang="en-US" sz="2200" dirty="0">
                <a:solidFill>
                  <a:srgbClr val="C00000"/>
                </a:solidFill>
                <a:latin typeface="Dela Gothic One" pitchFamily="34" charset="0"/>
                <a:ea typeface="Dela Gothic One" pitchFamily="34" charset="-122"/>
                <a:cs typeface="Dela Gothic One" pitchFamily="34" charset="-120"/>
              </a:rPr>
              <a:t>Terrain Editor</a:t>
            </a:r>
            <a:endParaRPr lang="en-US" sz="2200" dirty="0">
              <a:solidFill>
                <a:srgbClr val="C00000"/>
              </a:solidFill>
            </a:endParaRPr>
          </a:p>
        </p:txBody>
      </p:sp>
      <p:sp>
        <p:nvSpPr>
          <p:cNvPr id="6" name="Shape 4"/>
          <p:cNvSpPr/>
          <p:nvPr/>
        </p:nvSpPr>
        <p:spPr>
          <a:xfrm>
            <a:off x="3052048" y="3701058"/>
            <a:ext cx="10711815" cy="15240"/>
          </a:xfrm>
          <a:prstGeom prst="roundRect">
            <a:avLst>
              <a:gd name="adj" fmla="val 597101"/>
            </a:avLst>
          </a:prstGeom>
          <a:solidFill>
            <a:srgbClr val="8D2424"/>
          </a:solidFill>
          <a:ln/>
        </p:spPr>
      </p:sp>
      <p:sp>
        <p:nvSpPr>
          <p:cNvPr id="7" name="Shape 5"/>
          <p:cNvSpPr/>
          <p:nvPr/>
        </p:nvSpPr>
        <p:spPr>
          <a:xfrm>
            <a:off x="758309" y="3824526"/>
            <a:ext cx="4371142" cy="789384"/>
          </a:xfrm>
          <a:prstGeom prst="roundRect">
            <a:avLst>
              <a:gd name="adj" fmla="val 11528"/>
            </a:avLst>
          </a:prstGeom>
          <a:solidFill>
            <a:srgbClr val="740B0B"/>
          </a:solidFill>
          <a:ln w="7620">
            <a:solidFill>
              <a:srgbClr val="8D2424"/>
            </a:solidFill>
            <a:prstDash val="solid"/>
          </a:ln>
        </p:spPr>
      </p:sp>
      <p:sp>
        <p:nvSpPr>
          <p:cNvPr id="8" name="Text 6"/>
          <p:cNvSpPr/>
          <p:nvPr/>
        </p:nvSpPr>
        <p:spPr>
          <a:xfrm>
            <a:off x="2791539" y="4028837"/>
            <a:ext cx="304681" cy="380762"/>
          </a:xfrm>
          <a:prstGeom prst="rect">
            <a:avLst/>
          </a:prstGeom>
          <a:noFill/>
          <a:ln/>
        </p:spPr>
        <p:txBody>
          <a:bodyPr wrap="none" lIns="0" tIns="0" rIns="0" bIns="0" rtlCol="0" anchor="t"/>
          <a:lstStyle/>
          <a:p>
            <a:pPr marL="0" indent="0" algn="ctr">
              <a:lnSpc>
                <a:spcPts val="3800"/>
              </a:lnSpc>
              <a:buNone/>
            </a:pPr>
            <a:r>
              <a:rPr lang="en-US" sz="2350" dirty="0">
                <a:solidFill>
                  <a:schemeClr val="bg1">
                    <a:lumMod val="65000"/>
                  </a:schemeClr>
                </a:solidFill>
                <a:latin typeface="Dela Gothic One" pitchFamily="34" charset="0"/>
                <a:ea typeface="Dela Gothic One" pitchFamily="34" charset="-122"/>
                <a:cs typeface="Dela Gothic One" pitchFamily="34" charset="-120"/>
              </a:rPr>
              <a:t>2</a:t>
            </a:r>
            <a:endParaRPr lang="en-US" sz="2350" dirty="0">
              <a:solidFill>
                <a:schemeClr val="bg1">
                  <a:lumMod val="65000"/>
                </a:schemeClr>
              </a:solidFill>
            </a:endParaRPr>
          </a:p>
        </p:txBody>
      </p:sp>
      <p:sp>
        <p:nvSpPr>
          <p:cNvPr id="9" name="Text 7"/>
          <p:cNvSpPr/>
          <p:nvPr/>
        </p:nvSpPr>
        <p:spPr>
          <a:xfrm>
            <a:off x="5346025" y="4041100"/>
            <a:ext cx="2679383" cy="356235"/>
          </a:xfrm>
          <a:prstGeom prst="rect">
            <a:avLst/>
          </a:prstGeom>
          <a:noFill/>
          <a:ln/>
        </p:spPr>
        <p:txBody>
          <a:bodyPr wrap="none" lIns="0" tIns="0" rIns="0" bIns="0" rtlCol="0" anchor="t"/>
          <a:lstStyle/>
          <a:p>
            <a:pPr marL="0" indent="0" algn="l">
              <a:lnSpc>
                <a:spcPts val="2800"/>
              </a:lnSpc>
              <a:buNone/>
            </a:pPr>
            <a:r>
              <a:rPr lang="en-US" sz="2200" dirty="0">
                <a:solidFill>
                  <a:srgbClr val="C00000"/>
                </a:solidFill>
                <a:latin typeface="Dela Gothic One" pitchFamily="34" charset="0"/>
                <a:ea typeface="Dela Gothic One" pitchFamily="34" charset="-122"/>
                <a:cs typeface="Dela Gothic One" pitchFamily="34" charset="-120"/>
              </a:rPr>
              <a:t>NavMesh Agent</a:t>
            </a:r>
            <a:endParaRPr lang="en-US" sz="2200" dirty="0">
              <a:solidFill>
                <a:srgbClr val="C00000"/>
              </a:solidFill>
            </a:endParaRPr>
          </a:p>
        </p:txBody>
      </p:sp>
      <p:sp>
        <p:nvSpPr>
          <p:cNvPr id="10" name="Shape 8"/>
          <p:cNvSpPr/>
          <p:nvPr/>
        </p:nvSpPr>
        <p:spPr>
          <a:xfrm>
            <a:off x="5237678" y="4598670"/>
            <a:ext cx="8526185" cy="15240"/>
          </a:xfrm>
          <a:prstGeom prst="roundRect">
            <a:avLst>
              <a:gd name="adj" fmla="val 597101"/>
            </a:avLst>
          </a:prstGeom>
          <a:solidFill>
            <a:srgbClr val="8D2424"/>
          </a:solidFill>
          <a:ln/>
        </p:spPr>
      </p:sp>
      <p:sp>
        <p:nvSpPr>
          <p:cNvPr id="11" name="Shape 9"/>
          <p:cNvSpPr/>
          <p:nvPr/>
        </p:nvSpPr>
        <p:spPr>
          <a:xfrm>
            <a:off x="758309" y="4722138"/>
            <a:ext cx="6556891" cy="789384"/>
          </a:xfrm>
          <a:prstGeom prst="roundRect">
            <a:avLst>
              <a:gd name="adj" fmla="val 11528"/>
            </a:avLst>
          </a:prstGeom>
          <a:solidFill>
            <a:srgbClr val="740B0B"/>
          </a:solidFill>
          <a:ln w="7620">
            <a:solidFill>
              <a:srgbClr val="8D2424"/>
            </a:solidFill>
            <a:prstDash val="solid"/>
          </a:ln>
        </p:spPr>
      </p:sp>
      <p:sp>
        <p:nvSpPr>
          <p:cNvPr id="12" name="Text 10"/>
          <p:cNvSpPr/>
          <p:nvPr/>
        </p:nvSpPr>
        <p:spPr>
          <a:xfrm>
            <a:off x="3884414" y="4926449"/>
            <a:ext cx="304681" cy="380762"/>
          </a:xfrm>
          <a:prstGeom prst="rect">
            <a:avLst/>
          </a:prstGeom>
          <a:noFill/>
          <a:ln/>
        </p:spPr>
        <p:txBody>
          <a:bodyPr wrap="none" lIns="0" tIns="0" rIns="0" bIns="0" rtlCol="0" anchor="t"/>
          <a:lstStyle/>
          <a:p>
            <a:pPr marL="0" indent="0" algn="ctr">
              <a:lnSpc>
                <a:spcPts val="3800"/>
              </a:lnSpc>
              <a:buNone/>
            </a:pPr>
            <a:r>
              <a:rPr lang="en-US" sz="2350" dirty="0">
                <a:solidFill>
                  <a:schemeClr val="bg1">
                    <a:lumMod val="65000"/>
                  </a:schemeClr>
                </a:solidFill>
                <a:latin typeface="Dela Gothic One" pitchFamily="34" charset="0"/>
                <a:ea typeface="Dela Gothic One" pitchFamily="34" charset="-122"/>
                <a:cs typeface="Dela Gothic One" pitchFamily="34" charset="-120"/>
              </a:rPr>
              <a:t>3</a:t>
            </a:r>
            <a:endParaRPr lang="en-US" sz="2350" dirty="0">
              <a:solidFill>
                <a:schemeClr val="bg1">
                  <a:lumMod val="65000"/>
                </a:schemeClr>
              </a:solidFill>
            </a:endParaRPr>
          </a:p>
        </p:txBody>
      </p:sp>
      <p:sp>
        <p:nvSpPr>
          <p:cNvPr id="13" name="Text 11"/>
          <p:cNvSpPr/>
          <p:nvPr/>
        </p:nvSpPr>
        <p:spPr>
          <a:xfrm>
            <a:off x="7531775" y="4938713"/>
            <a:ext cx="2304336" cy="356235"/>
          </a:xfrm>
          <a:prstGeom prst="rect">
            <a:avLst/>
          </a:prstGeom>
          <a:noFill/>
          <a:ln/>
        </p:spPr>
        <p:txBody>
          <a:bodyPr wrap="none" lIns="0" tIns="0" rIns="0" bIns="0" rtlCol="0" anchor="t"/>
          <a:lstStyle/>
          <a:p>
            <a:pPr marL="0" indent="0" algn="l">
              <a:lnSpc>
                <a:spcPts val="2800"/>
              </a:lnSpc>
              <a:buNone/>
            </a:pPr>
            <a:r>
              <a:rPr lang="en-US" sz="2200" dirty="0">
                <a:solidFill>
                  <a:srgbClr val="C00000"/>
                </a:solidFill>
                <a:latin typeface="Dela Gothic One" pitchFamily="34" charset="0"/>
                <a:ea typeface="Dela Gothic One" pitchFamily="34" charset="-122"/>
                <a:cs typeface="Dela Gothic One" pitchFamily="34" charset="-120"/>
              </a:rPr>
              <a:t>TextMeshPro</a:t>
            </a:r>
            <a:endParaRPr lang="en-US" sz="2200" dirty="0">
              <a:solidFill>
                <a:srgbClr val="C00000"/>
              </a:solidFill>
            </a:endParaRPr>
          </a:p>
        </p:txBody>
      </p:sp>
      <p:sp>
        <p:nvSpPr>
          <p:cNvPr id="14" name="Text 12"/>
          <p:cNvSpPr/>
          <p:nvPr/>
        </p:nvSpPr>
        <p:spPr>
          <a:xfrm>
            <a:off x="758309" y="5755243"/>
            <a:ext cx="13113782" cy="693420"/>
          </a:xfrm>
          <a:prstGeom prst="rect">
            <a:avLst/>
          </a:prstGeom>
          <a:noFill/>
          <a:ln/>
        </p:spPr>
        <p:txBody>
          <a:bodyPr wrap="square" lIns="0" tIns="0" rIns="0" bIns="0" rtlCol="0" anchor="t"/>
          <a:lstStyle/>
          <a:p>
            <a:pPr marL="0" indent="0" algn="l">
              <a:lnSpc>
                <a:spcPts val="2700"/>
              </a:lnSpc>
              <a:buNone/>
            </a:pPr>
            <a:r>
              <a:rPr lang="en-US" sz="1700" dirty="0">
                <a:solidFill>
                  <a:srgbClr val="C00000"/>
                </a:solidFill>
                <a:latin typeface="DM Sans" pitchFamily="34" charset="0"/>
                <a:ea typeface="DM Sans" pitchFamily="34" charset="-122"/>
                <a:cs typeface="DM Sans" pitchFamily="34" charset="-120"/>
              </a:rPr>
              <a:t>Built with Unity, Curse of Resurrection utilizes advanced tools and systems to create a visually stunning and engaging player experience.</a:t>
            </a:r>
            <a:endParaRPr lang="en-US" sz="1700" dirty="0">
              <a:solidFill>
                <a:srgbClr val="C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875705"/>
            <a:ext cx="5701546" cy="712708"/>
          </a:xfrm>
          <a:prstGeom prst="rect">
            <a:avLst/>
          </a:prstGeom>
          <a:noFill/>
          <a:ln/>
        </p:spPr>
        <p:txBody>
          <a:bodyPr wrap="none" lIns="0" tIns="0" rIns="0" bIns="0" rtlCol="0" anchor="t"/>
          <a:lstStyle/>
          <a:p>
            <a:pPr marL="0" indent="0" algn="l">
              <a:lnSpc>
                <a:spcPts val="5600"/>
              </a:lnSpc>
              <a:buNone/>
            </a:pPr>
            <a:r>
              <a:rPr lang="en-US" sz="4450" dirty="0">
                <a:solidFill>
                  <a:srgbClr val="C00000"/>
                </a:solidFill>
                <a:latin typeface="Dela Gothic One" pitchFamily="34" charset="0"/>
                <a:ea typeface="Dela Gothic One" pitchFamily="34" charset="-122"/>
                <a:cs typeface="Dela Gothic One" pitchFamily="34" charset="-120"/>
              </a:rPr>
              <a:t>Conclusion</a:t>
            </a:r>
            <a:endParaRPr lang="en-US" sz="4450" dirty="0">
              <a:solidFill>
                <a:srgbClr val="C00000"/>
              </a:solidFill>
            </a:endParaRPr>
          </a:p>
        </p:txBody>
      </p:sp>
      <p:sp>
        <p:nvSpPr>
          <p:cNvPr id="4" name="Text 1"/>
          <p:cNvSpPr/>
          <p:nvPr/>
        </p:nvSpPr>
        <p:spPr>
          <a:xfrm>
            <a:off x="6244709" y="2021562"/>
            <a:ext cx="3651171" cy="714970"/>
          </a:xfrm>
          <a:prstGeom prst="rect">
            <a:avLst/>
          </a:prstGeom>
          <a:noFill/>
          <a:ln/>
        </p:spPr>
        <p:txBody>
          <a:bodyPr wrap="none" lIns="0" tIns="0" rIns="0" bIns="0" rtlCol="0" anchor="t"/>
          <a:lstStyle/>
          <a:p>
            <a:pPr marL="0" indent="0" algn="ctr">
              <a:lnSpc>
                <a:spcPts val="5600"/>
              </a:lnSpc>
              <a:buNone/>
            </a:pPr>
            <a:r>
              <a:rPr lang="en-US" sz="5600" dirty="0">
                <a:solidFill>
                  <a:srgbClr val="C00000"/>
                </a:solidFill>
                <a:latin typeface="Dela Gothic One" pitchFamily="34" charset="0"/>
                <a:ea typeface="Dela Gothic One" pitchFamily="34" charset="-122"/>
                <a:cs typeface="Dela Gothic One" pitchFamily="34" charset="-120"/>
              </a:rPr>
              <a:t>RPG</a:t>
            </a:r>
            <a:endParaRPr lang="en-US" sz="5600" dirty="0">
              <a:solidFill>
                <a:srgbClr val="C00000"/>
              </a:solidFill>
            </a:endParaRPr>
          </a:p>
        </p:txBody>
      </p:sp>
      <p:sp>
        <p:nvSpPr>
          <p:cNvPr id="5" name="Text 2"/>
          <p:cNvSpPr/>
          <p:nvPr/>
        </p:nvSpPr>
        <p:spPr>
          <a:xfrm>
            <a:off x="6644878" y="3007162"/>
            <a:ext cx="2850713" cy="356235"/>
          </a:xfrm>
          <a:prstGeom prst="rect">
            <a:avLst/>
          </a:prstGeom>
          <a:noFill/>
          <a:ln/>
        </p:spPr>
        <p:txBody>
          <a:bodyPr wrap="none" lIns="0" tIns="0" rIns="0" bIns="0" rtlCol="0" anchor="t"/>
          <a:lstStyle/>
          <a:p>
            <a:pPr marL="0" indent="0" algn="ctr">
              <a:lnSpc>
                <a:spcPts val="2800"/>
              </a:lnSpc>
              <a:buNone/>
            </a:pPr>
            <a:r>
              <a:rPr lang="en-US" sz="2200" dirty="0">
                <a:solidFill>
                  <a:srgbClr val="C00000"/>
                </a:solidFill>
                <a:latin typeface="Dela Gothic One" pitchFamily="34" charset="0"/>
                <a:ea typeface="Dela Gothic One" pitchFamily="34" charset="-122"/>
                <a:cs typeface="Dela Gothic One" pitchFamily="34" charset="-120"/>
              </a:rPr>
              <a:t>Compelling</a:t>
            </a:r>
            <a:endParaRPr lang="en-US" sz="2200" dirty="0">
              <a:solidFill>
                <a:srgbClr val="C00000"/>
              </a:solidFill>
            </a:endParaRPr>
          </a:p>
        </p:txBody>
      </p:sp>
      <p:sp>
        <p:nvSpPr>
          <p:cNvPr id="6" name="Text 3"/>
          <p:cNvSpPr/>
          <p:nvPr/>
        </p:nvSpPr>
        <p:spPr>
          <a:xfrm>
            <a:off x="6244709" y="3493294"/>
            <a:ext cx="3651171" cy="346710"/>
          </a:xfrm>
          <a:prstGeom prst="rect">
            <a:avLst/>
          </a:prstGeom>
          <a:noFill/>
          <a:ln/>
        </p:spPr>
        <p:txBody>
          <a:bodyPr wrap="none" lIns="0" tIns="0" rIns="0" bIns="0" rtlCol="0" anchor="t"/>
          <a:lstStyle/>
          <a:p>
            <a:pPr marL="0" indent="0" algn="ctr">
              <a:lnSpc>
                <a:spcPts val="2700"/>
              </a:lnSpc>
              <a:buNone/>
            </a:pPr>
            <a:r>
              <a:rPr lang="en-US" sz="1700" dirty="0">
                <a:solidFill>
                  <a:srgbClr val="C00000"/>
                </a:solidFill>
                <a:latin typeface="DM Sans" pitchFamily="34" charset="0"/>
                <a:ea typeface="DM Sans" pitchFamily="34" charset="-122"/>
                <a:cs typeface="DM Sans" pitchFamily="34" charset="-120"/>
              </a:rPr>
              <a:t>Story-driven</a:t>
            </a:r>
            <a:endParaRPr lang="en-US" sz="1700" dirty="0">
              <a:solidFill>
                <a:srgbClr val="C00000"/>
              </a:solidFill>
            </a:endParaRPr>
          </a:p>
        </p:txBody>
      </p:sp>
      <p:sp>
        <p:nvSpPr>
          <p:cNvPr id="7" name="Text 4"/>
          <p:cNvSpPr/>
          <p:nvPr/>
        </p:nvSpPr>
        <p:spPr>
          <a:xfrm>
            <a:off x="10220801" y="2021562"/>
            <a:ext cx="3651290" cy="714970"/>
          </a:xfrm>
          <a:prstGeom prst="rect">
            <a:avLst/>
          </a:prstGeom>
          <a:noFill/>
          <a:ln/>
        </p:spPr>
        <p:txBody>
          <a:bodyPr wrap="none" lIns="0" tIns="0" rIns="0" bIns="0" rtlCol="0" anchor="t"/>
          <a:lstStyle/>
          <a:p>
            <a:pPr marL="0" indent="0" algn="ctr">
              <a:lnSpc>
                <a:spcPts val="5600"/>
              </a:lnSpc>
              <a:buNone/>
            </a:pPr>
            <a:r>
              <a:rPr lang="en-US" sz="5600" dirty="0">
                <a:solidFill>
                  <a:srgbClr val="C00000"/>
                </a:solidFill>
                <a:latin typeface="Dela Gothic One" pitchFamily="34" charset="0"/>
                <a:ea typeface="Dela Gothic One" pitchFamily="34" charset="-122"/>
                <a:cs typeface="Dela Gothic One" pitchFamily="34" charset="-120"/>
              </a:rPr>
              <a:t>Moral</a:t>
            </a:r>
            <a:endParaRPr lang="en-US" sz="5600" dirty="0">
              <a:solidFill>
                <a:srgbClr val="C00000"/>
              </a:solidFill>
            </a:endParaRPr>
          </a:p>
        </p:txBody>
      </p:sp>
      <p:sp>
        <p:nvSpPr>
          <p:cNvPr id="8" name="Text 5"/>
          <p:cNvSpPr/>
          <p:nvPr/>
        </p:nvSpPr>
        <p:spPr>
          <a:xfrm>
            <a:off x="10621089" y="3007162"/>
            <a:ext cx="2850713" cy="356235"/>
          </a:xfrm>
          <a:prstGeom prst="rect">
            <a:avLst/>
          </a:prstGeom>
          <a:noFill/>
          <a:ln/>
        </p:spPr>
        <p:txBody>
          <a:bodyPr wrap="none" lIns="0" tIns="0" rIns="0" bIns="0" rtlCol="0" anchor="t"/>
          <a:lstStyle/>
          <a:p>
            <a:pPr marL="0" indent="0" algn="ctr">
              <a:lnSpc>
                <a:spcPts val="2800"/>
              </a:lnSpc>
              <a:buNone/>
            </a:pPr>
            <a:r>
              <a:rPr lang="en-US" sz="2200" dirty="0">
                <a:solidFill>
                  <a:srgbClr val="C00000"/>
                </a:solidFill>
                <a:latin typeface="Dela Gothic One" pitchFamily="34" charset="0"/>
                <a:ea typeface="Dela Gothic One" pitchFamily="34" charset="-122"/>
                <a:cs typeface="Dela Gothic One" pitchFamily="34" charset="-120"/>
              </a:rPr>
              <a:t>Unique</a:t>
            </a:r>
            <a:endParaRPr lang="en-US" sz="2200" dirty="0">
              <a:solidFill>
                <a:srgbClr val="C00000"/>
              </a:solidFill>
            </a:endParaRPr>
          </a:p>
        </p:txBody>
      </p:sp>
      <p:sp>
        <p:nvSpPr>
          <p:cNvPr id="9" name="Text 6"/>
          <p:cNvSpPr/>
          <p:nvPr/>
        </p:nvSpPr>
        <p:spPr>
          <a:xfrm>
            <a:off x="10220801" y="3493294"/>
            <a:ext cx="3651290" cy="346710"/>
          </a:xfrm>
          <a:prstGeom prst="rect">
            <a:avLst/>
          </a:prstGeom>
          <a:noFill/>
          <a:ln/>
        </p:spPr>
        <p:txBody>
          <a:bodyPr wrap="none" lIns="0" tIns="0" rIns="0" bIns="0" rtlCol="0" anchor="t"/>
          <a:lstStyle/>
          <a:p>
            <a:pPr marL="0" indent="0" algn="ctr">
              <a:lnSpc>
                <a:spcPts val="2700"/>
              </a:lnSpc>
              <a:buNone/>
            </a:pPr>
            <a:r>
              <a:rPr lang="en-US" sz="1700" dirty="0">
                <a:solidFill>
                  <a:srgbClr val="C00000"/>
                </a:solidFill>
                <a:latin typeface="DM Sans" pitchFamily="34" charset="0"/>
                <a:ea typeface="DM Sans" pitchFamily="34" charset="-122"/>
                <a:cs typeface="DM Sans" pitchFamily="34" charset="-120"/>
              </a:rPr>
              <a:t>A soul for a soul</a:t>
            </a:r>
            <a:endParaRPr lang="en-US" sz="1700" dirty="0">
              <a:solidFill>
                <a:srgbClr val="C00000"/>
              </a:solidFill>
            </a:endParaRPr>
          </a:p>
        </p:txBody>
      </p:sp>
      <p:sp>
        <p:nvSpPr>
          <p:cNvPr id="10" name="Text 7"/>
          <p:cNvSpPr/>
          <p:nvPr/>
        </p:nvSpPr>
        <p:spPr>
          <a:xfrm>
            <a:off x="8232696" y="4598194"/>
            <a:ext cx="3651290" cy="714970"/>
          </a:xfrm>
          <a:prstGeom prst="rect">
            <a:avLst/>
          </a:prstGeom>
          <a:noFill/>
          <a:ln/>
        </p:spPr>
        <p:txBody>
          <a:bodyPr wrap="none" lIns="0" tIns="0" rIns="0" bIns="0" rtlCol="0" anchor="t"/>
          <a:lstStyle/>
          <a:p>
            <a:pPr marL="0" indent="0" algn="ctr">
              <a:lnSpc>
                <a:spcPts val="5600"/>
              </a:lnSpc>
              <a:buNone/>
            </a:pPr>
            <a:r>
              <a:rPr lang="en-US" sz="5600" dirty="0">
                <a:solidFill>
                  <a:srgbClr val="C00000"/>
                </a:solidFill>
                <a:latin typeface="Dela Gothic One" pitchFamily="34" charset="0"/>
                <a:ea typeface="Dela Gothic One" pitchFamily="34" charset="-122"/>
                <a:cs typeface="Dela Gothic One" pitchFamily="34" charset="-120"/>
              </a:rPr>
              <a:t>Future</a:t>
            </a:r>
            <a:endParaRPr lang="en-US" sz="5600" dirty="0">
              <a:solidFill>
                <a:srgbClr val="C00000"/>
              </a:solidFill>
            </a:endParaRPr>
          </a:p>
        </p:txBody>
      </p:sp>
      <p:sp>
        <p:nvSpPr>
          <p:cNvPr id="11" name="Text 8"/>
          <p:cNvSpPr/>
          <p:nvPr/>
        </p:nvSpPr>
        <p:spPr>
          <a:xfrm>
            <a:off x="8632984" y="5583793"/>
            <a:ext cx="2850713" cy="356235"/>
          </a:xfrm>
          <a:prstGeom prst="rect">
            <a:avLst/>
          </a:prstGeom>
          <a:noFill/>
          <a:ln/>
        </p:spPr>
        <p:txBody>
          <a:bodyPr wrap="none" lIns="0" tIns="0" rIns="0" bIns="0" rtlCol="0" anchor="t"/>
          <a:lstStyle/>
          <a:p>
            <a:pPr marL="0" indent="0" algn="ctr">
              <a:lnSpc>
                <a:spcPts val="2800"/>
              </a:lnSpc>
              <a:buNone/>
            </a:pPr>
            <a:r>
              <a:rPr lang="en-US" sz="2200" dirty="0">
                <a:solidFill>
                  <a:srgbClr val="C00000"/>
                </a:solidFill>
                <a:latin typeface="Dela Gothic One" pitchFamily="34" charset="0"/>
                <a:ea typeface="Dela Gothic One" pitchFamily="34" charset="-122"/>
                <a:cs typeface="Dela Gothic One" pitchFamily="34" charset="-120"/>
              </a:rPr>
              <a:t>Improvements</a:t>
            </a:r>
            <a:endParaRPr lang="en-US" sz="2200" dirty="0">
              <a:solidFill>
                <a:srgbClr val="C00000"/>
              </a:solidFill>
            </a:endParaRPr>
          </a:p>
        </p:txBody>
      </p:sp>
      <p:sp>
        <p:nvSpPr>
          <p:cNvPr id="12" name="Text 9"/>
          <p:cNvSpPr/>
          <p:nvPr/>
        </p:nvSpPr>
        <p:spPr>
          <a:xfrm>
            <a:off x="8232696" y="6069925"/>
            <a:ext cx="3651290" cy="346710"/>
          </a:xfrm>
          <a:prstGeom prst="rect">
            <a:avLst/>
          </a:prstGeom>
          <a:noFill/>
          <a:ln/>
        </p:spPr>
        <p:txBody>
          <a:bodyPr wrap="none" lIns="0" tIns="0" rIns="0" bIns="0" rtlCol="0" anchor="t"/>
          <a:lstStyle/>
          <a:p>
            <a:pPr marL="0" indent="0" algn="ctr">
              <a:lnSpc>
                <a:spcPts val="2700"/>
              </a:lnSpc>
              <a:buNone/>
            </a:pPr>
            <a:r>
              <a:rPr lang="en-US" sz="1700" dirty="0">
                <a:solidFill>
                  <a:srgbClr val="C00000"/>
                </a:solidFill>
                <a:latin typeface="DM Sans" pitchFamily="34" charset="0"/>
                <a:ea typeface="DM Sans" pitchFamily="34" charset="-122"/>
                <a:cs typeface="DM Sans" pitchFamily="34" charset="-120"/>
              </a:rPr>
              <a:t>Side quests</a:t>
            </a:r>
            <a:endParaRPr lang="en-US" sz="1700" dirty="0">
              <a:solidFill>
                <a:srgbClr val="C00000"/>
              </a:solidFill>
            </a:endParaRPr>
          </a:p>
        </p:txBody>
      </p:sp>
      <p:sp>
        <p:nvSpPr>
          <p:cNvPr id="13" name="Text 10"/>
          <p:cNvSpPr/>
          <p:nvPr/>
        </p:nvSpPr>
        <p:spPr>
          <a:xfrm>
            <a:off x="6244709" y="6660356"/>
            <a:ext cx="7627382" cy="693420"/>
          </a:xfrm>
          <a:prstGeom prst="rect">
            <a:avLst/>
          </a:prstGeom>
          <a:noFill/>
          <a:ln/>
        </p:spPr>
        <p:txBody>
          <a:bodyPr wrap="square" lIns="0" tIns="0" rIns="0" bIns="0" rtlCol="0" anchor="t"/>
          <a:lstStyle/>
          <a:p>
            <a:pPr marL="0" indent="0" algn="l">
              <a:lnSpc>
                <a:spcPts val="2700"/>
              </a:lnSpc>
              <a:buNone/>
            </a:pPr>
            <a:r>
              <a:rPr lang="en-US" sz="1700" dirty="0">
                <a:solidFill>
                  <a:srgbClr val="C00000"/>
                </a:solidFill>
                <a:latin typeface="DM Sans" pitchFamily="34" charset="0"/>
                <a:ea typeface="DM Sans" pitchFamily="34" charset="-122"/>
                <a:cs typeface="DM Sans" pitchFamily="34" charset="-120"/>
              </a:rPr>
              <a:t>Curse of Resurrection delivers a captivating RPG experience with immersive combat, exploration, and a profound moral choice.</a:t>
            </a:r>
            <a:endParaRPr lang="en-US" sz="1700" dirty="0">
              <a:solidFill>
                <a:srgbClr val="C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7C9596-A813-B3A3-EB8E-B051A27AB9DC}"/>
              </a:ext>
            </a:extLst>
          </p:cNvPr>
          <p:cNvSpPr txBox="1"/>
          <p:nvPr/>
        </p:nvSpPr>
        <p:spPr>
          <a:xfrm>
            <a:off x="2759358" y="405410"/>
            <a:ext cx="7837714" cy="707886"/>
          </a:xfrm>
          <a:prstGeom prst="rect">
            <a:avLst/>
          </a:prstGeom>
          <a:noFill/>
        </p:spPr>
        <p:txBody>
          <a:bodyPr wrap="square" rtlCol="0">
            <a:spAutoFit/>
          </a:bodyPr>
          <a:lstStyle/>
          <a:p>
            <a:pPr algn="ctr"/>
            <a:r>
              <a:rPr lang="en-US" sz="4000" b="1" dirty="0">
                <a:latin typeface="Arial" panose="020B0604020202020204" pitchFamily="34" charset="0"/>
                <a:cs typeface="Arial" panose="020B0604020202020204" pitchFamily="34" charset="0"/>
              </a:rPr>
              <a:t>    CONCLUSION </a:t>
            </a:r>
            <a:endParaRPr lang="en-IN" sz="4000" b="1" dirty="0">
              <a:latin typeface="Arial" panose="020B0604020202020204" pitchFamily="34" charset="0"/>
              <a:cs typeface="Arial" panose="020B0604020202020204" pitchFamily="34" charset="0"/>
            </a:endParaRPr>
          </a:p>
        </p:txBody>
      </p:sp>
      <p:sp>
        <p:nvSpPr>
          <p:cNvPr id="3" name="Slide Number Placeholder 11">
            <a:extLst>
              <a:ext uri="{FF2B5EF4-FFF2-40B4-BE49-F238E27FC236}">
                <a16:creationId xmlns:a16="http://schemas.microsoft.com/office/drawing/2014/main" id="{E1A5EF48-3187-18E3-F799-DA016B444D10}"/>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b="1" dirty="0">
              <a:latin typeface="Arial" panose="020B0604020202020204" pitchFamily="34" charset="0"/>
              <a:cs typeface="Arial" panose="020B0604020202020204" pitchFamily="34" charset="0"/>
            </a:endParaRPr>
          </a:p>
        </p:txBody>
      </p:sp>
      <p:sp>
        <p:nvSpPr>
          <p:cNvPr id="5" name="Rectangle 1">
            <a:extLst>
              <a:ext uri="{FF2B5EF4-FFF2-40B4-BE49-F238E27FC236}">
                <a16:creationId xmlns:a16="http://schemas.microsoft.com/office/drawing/2014/main" id="{5502746A-0115-A788-C51D-6C5DD947F2EF}"/>
              </a:ext>
            </a:extLst>
          </p:cNvPr>
          <p:cNvSpPr>
            <a:spLocks noChangeArrowheads="1"/>
          </p:cNvSpPr>
          <p:nvPr/>
        </p:nvSpPr>
        <p:spPr bwMode="auto">
          <a:xfrm>
            <a:off x="920545" y="1383195"/>
            <a:ext cx="13051933" cy="6117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"Curse of Resurrection"</a:t>
            </a:r>
            <a:r>
              <a:rPr kumimoji="0" lang="en-US" altLang="en-US" sz="2400" b="0" i="0" u="none" strike="noStrike" cap="none" normalizeH="0" baseline="0" dirty="0">
                <a:ln>
                  <a:noFill/>
                </a:ln>
                <a:solidFill>
                  <a:schemeClr val="tx1"/>
                </a:solidFill>
                <a:effectLst/>
                <a:latin typeface="Arial" panose="020B0604020202020204" pitchFamily="34" charset="0"/>
              </a:rPr>
              <a:t> is a 3D open-world RPG developed using Unity, featuring an emotionally-driven storyline, dynamic boss battles, and immersive level design.</a:t>
            </a:r>
          </a:p>
          <a:p>
            <a:pPr marR="0" lvl="0" algn="just" defTabSz="914400" rtl="0" eaLnBrk="0" fontAlgn="base" latinLnBrk="0" hangingPunct="0">
              <a:lnSpc>
                <a:spcPct val="15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The player follows </a:t>
            </a:r>
            <a:r>
              <a:rPr kumimoji="0" lang="en-US" altLang="en-US" sz="2400" b="1" i="0" u="none" strike="noStrike" cap="none" normalizeH="0" baseline="0" dirty="0">
                <a:ln>
                  <a:noFill/>
                </a:ln>
                <a:solidFill>
                  <a:schemeClr val="tx1"/>
                </a:solidFill>
                <a:effectLst/>
                <a:latin typeface="Arial" panose="020B0604020202020204" pitchFamily="34" charset="0"/>
              </a:rPr>
              <a:t>Erika</a:t>
            </a:r>
            <a:r>
              <a:rPr kumimoji="0" lang="en-US" altLang="en-US" sz="2400" b="0" i="0" u="none" strike="noStrike" cap="none" normalizeH="0" baseline="0" dirty="0">
                <a:ln>
                  <a:noFill/>
                </a:ln>
                <a:solidFill>
                  <a:schemeClr val="tx1"/>
                </a:solidFill>
                <a:effectLst/>
                <a:latin typeface="Arial" panose="020B0604020202020204" pitchFamily="34" charset="0"/>
              </a:rPr>
              <a:t>, an archer who traverses cursed lands to resurrect her lost husband, encountering monsters and moral decisions.</a:t>
            </a:r>
          </a:p>
          <a:p>
            <a:pPr marR="0" lvl="0" algn="just" defTabSz="914400" rtl="0" eaLnBrk="0" fontAlgn="base" latinLnBrk="0" hangingPunct="0">
              <a:lnSpc>
                <a:spcPct val="15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It demonstrates strong </a:t>
            </a:r>
            <a:r>
              <a:rPr kumimoji="0" lang="en-US" altLang="en-US" sz="2400" b="1" i="0" u="none" strike="noStrike" cap="none" normalizeH="0" baseline="0" dirty="0">
                <a:ln>
                  <a:noFill/>
                </a:ln>
                <a:solidFill>
                  <a:schemeClr val="tx1"/>
                </a:solidFill>
                <a:effectLst/>
                <a:latin typeface="Arial" panose="020B0604020202020204" pitchFamily="34" charset="0"/>
              </a:rPr>
              <a:t>technical implementation</a:t>
            </a:r>
            <a:r>
              <a:rPr kumimoji="0" lang="en-US" altLang="en-US" sz="2400" b="0" i="0" u="none" strike="noStrike" cap="none" normalizeH="0" baseline="0" dirty="0">
                <a:ln>
                  <a:noFill/>
                </a:ln>
                <a:solidFill>
                  <a:schemeClr val="tx1"/>
                </a:solidFill>
                <a:effectLst/>
                <a:latin typeface="Arial" panose="020B0604020202020204" pitchFamily="34" charset="0"/>
              </a:rPr>
              <a:t> and </a:t>
            </a:r>
            <a:r>
              <a:rPr kumimoji="0" lang="en-US" altLang="en-US" sz="2400" b="1" i="0" u="none" strike="noStrike" cap="none" normalizeH="0" baseline="0" dirty="0">
                <a:ln>
                  <a:noFill/>
                </a:ln>
                <a:solidFill>
                  <a:schemeClr val="tx1"/>
                </a:solidFill>
                <a:effectLst/>
                <a:latin typeface="Arial" panose="020B0604020202020204" pitchFamily="34" charset="0"/>
              </a:rPr>
              <a:t>creative design</a:t>
            </a:r>
            <a:r>
              <a:rPr kumimoji="0" lang="en-US" altLang="en-US" sz="2400" b="0" i="0" u="none" strike="noStrike" cap="none" normalizeH="0" baseline="0" dirty="0">
                <a:ln>
                  <a:noFill/>
                </a:ln>
                <a:solidFill>
                  <a:schemeClr val="tx1"/>
                </a:solidFill>
                <a:effectLst/>
                <a:latin typeface="Arial" panose="020B0604020202020204" pitchFamily="34" charset="0"/>
              </a:rPr>
              <a:t> in Unity, showcasing your skills in narrative building, level design, and gameplay mechanics.</a:t>
            </a:r>
          </a:p>
          <a:p>
            <a:pPr marR="0" lvl="0" algn="just" defTabSz="914400" rtl="0" eaLnBrk="0" fontAlgn="base" latinLnBrk="0" hangingPunct="0">
              <a:lnSpc>
                <a:spcPct val="15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The game integrates </a:t>
            </a:r>
            <a:r>
              <a:rPr kumimoji="0" lang="en-US" altLang="en-US" sz="2400" b="1" i="0" u="none" strike="noStrike" cap="none" normalizeH="0" baseline="0" dirty="0">
                <a:ln>
                  <a:noFill/>
                </a:ln>
                <a:solidFill>
                  <a:schemeClr val="tx1"/>
                </a:solidFill>
                <a:effectLst/>
                <a:latin typeface="Arial" panose="020B0604020202020204" pitchFamily="34" charset="0"/>
              </a:rPr>
              <a:t>AI navigation, dialogue systems, and biome variety</a:t>
            </a:r>
            <a:r>
              <a:rPr kumimoji="0" lang="en-US" altLang="en-US" sz="2400" b="0" i="0" u="none" strike="noStrike" cap="none" normalizeH="0" baseline="0" dirty="0">
                <a:ln>
                  <a:noFill/>
                </a:ln>
                <a:solidFill>
                  <a:schemeClr val="tx1"/>
                </a:solidFill>
                <a:effectLst/>
                <a:latin typeface="Arial" panose="020B0604020202020204" pitchFamily="34" charset="0"/>
              </a:rPr>
              <a:t> to enhance the player's journey and engagement.</a:t>
            </a:r>
          </a:p>
        </p:txBody>
      </p:sp>
    </p:spTree>
    <p:extLst>
      <p:ext uri="{BB962C8B-B14F-4D97-AF65-F5344CB8AC3E}">
        <p14:creationId xmlns:p14="http://schemas.microsoft.com/office/powerpoint/2010/main" val="3668153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E49C8EB-B4E1-230B-9324-83D4CA338FB8}"/>
              </a:ext>
            </a:extLst>
          </p:cNvPr>
          <p:cNvSpPr txBox="1"/>
          <p:nvPr/>
        </p:nvSpPr>
        <p:spPr>
          <a:xfrm>
            <a:off x="1215483" y="428651"/>
            <a:ext cx="12188283" cy="769441"/>
          </a:xfrm>
          <a:prstGeom prst="rect">
            <a:avLst/>
          </a:prstGeom>
          <a:noFill/>
        </p:spPr>
        <p:txBody>
          <a:bodyPr wrap="square">
            <a:spAutoFit/>
          </a:bodyPr>
          <a:lstStyle/>
          <a:p>
            <a:pPr algn="ctr"/>
            <a:r>
              <a:rPr lang="en-US" sz="4400" b="1" dirty="0">
                <a:latin typeface="Arial" panose="020B0604020202020204" pitchFamily="34" charset="0"/>
                <a:cs typeface="Arial" panose="020B0604020202020204" pitchFamily="34" charset="0"/>
              </a:rPr>
              <a:t>BENEFITS</a:t>
            </a:r>
            <a:endParaRPr lang="en-IN" b="1"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FA2BE414-7AA0-77B9-20F1-EE4CD3780DE5}"/>
              </a:ext>
            </a:extLst>
          </p:cNvPr>
          <p:cNvSpPr txBox="1"/>
          <p:nvPr/>
        </p:nvSpPr>
        <p:spPr>
          <a:xfrm>
            <a:off x="1076092" y="1605774"/>
            <a:ext cx="12478215" cy="5842497"/>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2800" dirty="0"/>
              <a:t> </a:t>
            </a:r>
            <a:r>
              <a:rPr lang="en-US" sz="2800" b="1" dirty="0"/>
              <a:t>Practical Experience</a:t>
            </a:r>
            <a:r>
              <a:rPr lang="en-US" sz="2800" dirty="0"/>
              <a:t> with Unity tools, AI, animations, and terrain design</a:t>
            </a:r>
          </a:p>
          <a:p>
            <a:pPr marL="285750" indent="-285750" algn="just">
              <a:lnSpc>
                <a:spcPct val="150000"/>
              </a:lnSpc>
              <a:buFont typeface="Wingdings" panose="05000000000000000000" pitchFamily="2" charset="2"/>
              <a:buChar char="Ø"/>
            </a:pPr>
            <a:r>
              <a:rPr lang="en-US" sz="2800" dirty="0"/>
              <a:t> </a:t>
            </a:r>
            <a:r>
              <a:rPr lang="en-US" sz="2800" b="1" dirty="0"/>
              <a:t>Storytelling Skills</a:t>
            </a:r>
            <a:r>
              <a:rPr lang="en-US" sz="2800" dirty="0"/>
              <a:t> through character arcs, emotional stakes, and consistent worldbuilding</a:t>
            </a:r>
          </a:p>
          <a:p>
            <a:pPr marL="285750" indent="-285750" algn="just">
              <a:lnSpc>
                <a:spcPct val="150000"/>
              </a:lnSpc>
              <a:buFont typeface="Wingdings" panose="05000000000000000000" pitchFamily="2" charset="2"/>
              <a:buChar char="Ø"/>
            </a:pPr>
            <a:r>
              <a:rPr lang="en-US" sz="2800" dirty="0"/>
              <a:t> </a:t>
            </a:r>
            <a:r>
              <a:rPr lang="en-US" sz="2800" b="1" dirty="0"/>
              <a:t>Game Design Understanding</a:t>
            </a:r>
            <a:r>
              <a:rPr lang="en-US" sz="2800" dirty="0"/>
              <a:t> including mechanics balance, player guidance, and challenge scaling</a:t>
            </a:r>
          </a:p>
          <a:p>
            <a:pPr marL="285750" indent="-285750" algn="just">
              <a:lnSpc>
                <a:spcPct val="150000"/>
              </a:lnSpc>
              <a:buFont typeface="Wingdings" panose="05000000000000000000" pitchFamily="2" charset="2"/>
              <a:buChar char="Ø"/>
            </a:pPr>
            <a:r>
              <a:rPr lang="en-US" sz="2800" dirty="0"/>
              <a:t> </a:t>
            </a:r>
            <a:r>
              <a:rPr lang="en-US" sz="2800" b="1" dirty="0"/>
              <a:t>Problem Solving</a:t>
            </a:r>
            <a:r>
              <a:rPr lang="en-US" sz="2800" dirty="0"/>
              <a:t> via real-time debugging, asset integration, and system linking (e.g., </a:t>
            </a:r>
            <a:r>
              <a:rPr lang="en-US" sz="2800" dirty="0" err="1"/>
              <a:t>NavMesh</a:t>
            </a:r>
            <a:r>
              <a:rPr lang="en-US" sz="2800" dirty="0"/>
              <a:t> + Dialogue System)</a:t>
            </a:r>
          </a:p>
          <a:p>
            <a:pPr marL="285750" indent="-285750" algn="just">
              <a:lnSpc>
                <a:spcPct val="150000"/>
              </a:lnSpc>
              <a:buFont typeface="Wingdings" panose="05000000000000000000" pitchFamily="2" charset="2"/>
              <a:buChar char="Ø"/>
            </a:pPr>
            <a:r>
              <a:rPr lang="en-US" sz="2800" dirty="0"/>
              <a:t> </a:t>
            </a:r>
            <a:r>
              <a:rPr lang="en-US" sz="2800" b="1" dirty="0"/>
              <a:t>Portfolio Ready</a:t>
            </a:r>
            <a:r>
              <a:rPr lang="en-US" sz="2800" dirty="0"/>
              <a:t> – A fully playable game project ideal for showcasing in resumes or interviews</a:t>
            </a:r>
          </a:p>
        </p:txBody>
      </p:sp>
    </p:spTree>
    <p:extLst>
      <p:ext uri="{BB962C8B-B14F-4D97-AF65-F5344CB8AC3E}">
        <p14:creationId xmlns:p14="http://schemas.microsoft.com/office/powerpoint/2010/main" val="13282662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C8AA2A-F120-CA88-BE82-406C355CC287}"/>
              </a:ext>
            </a:extLst>
          </p:cNvPr>
          <p:cNvSpPr txBox="1"/>
          <p:nvPr/>
        </p:nvSpPr>
        <p:spPr>
          <a:xfrm>
            <a:off x="1215483" y="283686"/>
            <a:ext cx="12188283" cy="646331"/>
          </a:xfrm>
          <a:prstGeom prst="rect">
            <a:avLst/>
          </a:prstGeom>
          <a:noFill/>
        </p:spPr>
        <p:txBody>
          <a:bodyPr wrap="square">
            <a:spAutoFit/>
          </a:bodyPr>
          <a:lstStyle/>
          <a:p>
            <a:pPr algn="ctr"/>
            <a:r>
              <a:rPr lang="en-US" sz="3600" b="1" dirty="0">
                <a:latin typeface="Arial" panose="020B0604020202020204" pitchFamily="34" charset="0"/>
                <a:cs typeface="Arial" panose="020B0604020202020204" pitchFamily="34" charset="0"/>
              </a:rPr>
              <a:t>REFERENCE</a:t>
            </a:r>
            <a:endParaRPr lang="en-IN" sz="1400" b="1"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021DCF1E-AB3D-5EC7-DD28-1A1CB48A1888}"/>
              </a:ext>
            </a:extLst>
          </p:cNvPr>
          <p:cNvSpPr txBox="1"/>
          <p:nvPr/>
        </p:nvSpPr>
        <p:spPr>
          <a:xfrm>
            <a:off x="1070516" y="1041975"/>
            <a:ext cx="12478215" cy="7319824"/>
          </a:xfrm>
          <a:prstGeom prst="rect">
            <a:avLst/>
          </a:prstGeom>
          <a:noFill/>
        </p:spPr>
        <p:txBody>
          <a:bodyPr wrap="square" rtlCol="0">
            <a:spAutoFit/>
          </a:bodyPr>
          <a:lstStyle/>
          <a:p>
            <a:pPr marR="13970" algn="just">
              <a:lnSpc>
                <a:spcPct val="150000"/>
              </a:lnSpc>
            </a:pPr>
            <a:r>
              <a:rPr lang="en-IN" sz="1800" dirty="0">
                <a:effectLst/>
                <a:latin typeface="Arial" panose="020B0604020202020204" pitchFamily="34" charset="0"/>
                <a:ea typeface="Arial MT"/>
                <a:cs typeface="Arial MT"/>
              </a:rPr>
              <a:t>[1] </a:t>
            </a:r>
            <a:r>
              <a:rPr lang="en-IN" sz="1800" dirty="0" err="1">
                <a:effectLst/>
                <a:latin typeface="Arial" panose="020B0604020202020204" pitchFamily="34" charset="0"/>
                <a:ea typeface="Arial MT"/>
                <a:cs typeface="Arial MT"/>
              </a:rPr>
              <a:t>Akram.A</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Tehseen.R</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Saqib.S</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Nazir.F</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Awan.M</a:t>
            </a:r>
            <a:r>
              <a:rPr lang="en-IN" sz="1800" dirty="0">
                <a:effectLst/>
                <a:latin typeface="Arial" panose="020B0604020202020204" pitchFamily="34" charset="0"/>
                <a:ea typeface="Arial MT"/>
                <a:cs typeface="Arial MT"/>
              </a:rPr>
              <a:t>, and </a:t>
            </a:r>
            <a:r>
              <a:rPr lang="en-IN" sz="1800" dirty="0" err="1">
                <a:effectLst/>
                <a:latin typeface="Arial" panose="020B0604020202020204" pitchFamily="34" charset="0"/>
                <a:ea typeface="Arial MT"/>
                <a:cs typeface="Arial MT"/>
              </a:rPr>
              <a:t>Jr.I</a:t>
            </a:r>
            <a:r>
              <a:rPr lang="en-IN" sz="1800" dirty="0">
                <a:effectLst/>
                <a:latin typeface="Arial" panose="020B0604020202020204" pitchFamily="34" charset="0"/>
                <a:ea typeface="Arial MT"/>
                <a:cs typeface="Arial MT"/>
              </a:rPr>
              <a:t>, “Advanced AI Mechanics in Unity 3D for Immersive Gameplay. A Study on Finite State Machines &amp; Artificial Intelligence,” </a:t>
            </a:r>
            <a:r>
              <a:rPr lang="en-IN" sz="1800" i="1" dirty="0">
                <a:effectLst/>
                <a:latin typeface="Arial" panose="020B0604020202020204" pitchFamily="34" charset="0"/>
                <a:ea typeface="Arial MT"/>
                <a:cs typeface="Arial MT"/>
              </a:rPr>
              <a:t>International Journal of Innovations in Science and Technology</a:t>
            </a:r>
            <a:r>
              <a:rPr lang="en-IN" sz="1800" dirty="0">
                <a:effectLst/>
                <a:latin typeface="Arial" panose="020B0604020202020204" pitchFamily="34" charset="0"/>
                <a:ea typeface="Arial MT"/>
                <a:cs typeface="Arial MT"/>
              </a:rPr>
              <a:t>, vol. 6, pp. 2004–2023, Dec. 2024, Doi: 10.1145/3267851.3267896.</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 </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[2] </a:t>
            </a:r>
            <a:r>
              <a:rPr lang="en-IN" sz="1800" dirty="0" err="1">
                <a:effectLst/>
                <a:latin typeface="Arial" panose="020B0604020202020204" pitchFamily="34" charset="0"/>
                <a:ea typeface="Arial MT"/>
                <a:cs typeface="Arial MT"/>
              </a:rPr>
              <a:t>Alvin.R</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Yoga.P</a:t>
            </a:r>
            <a:r>
              <a:rPr lang="en-IN" sz="1800" dirty="0">
                <a:effectLst/>
                <a:latin typeface="Arial" panose="020B0604020202020204" pitchFamily="34" charset="0"/>
                <a:ea typeface="Arial MT"/>
                <a:cs typeface="Arial MT"/>
              </a:rPr>
              <a:t>, and </a:t>
            </a:r>
            <a:r>
              <a:rPr lang="en-IN" sz="1800" dirty="0" err="1">
                <a:effectLst/>
                <a:latin typeface="Arial" panose="020B0604020202020204" pitchFamily="34" charset="0"/>
                <a:ea typeface="Arial MT"/>
                <a:cs typeface="Arial MT"/>
              </a:rPr>
              <a:t>Alim.C</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Perancangan</a:t>
            </a:r>
            <a:r>
              <a:rPr lang="en-IN" sz="1800" dirty="0">
                <a:effectLst/>
                <a:latin typeface="Arial" panose="020B0604020202020204" pitchFamily="34" charset="0"/>
                <a:ea typeface="Arial MT"/>
                <a:cs typeface="Arial MT"/>
              </a:rPr>
              <a:t> dan </a:t>
            </a:r>
            <a:r>
              <a:rPr lang="en-IN" sz="1800" dirty="0" err="1">
                <a:effectLst/>
                <a:latin typeface="Arial" panose="020B0604020202020204" pitchFamily="34" charset="0"/>
                <a:ea typeface="Arial MT"/>
                <a:cs typeface="Arial MT"/>
              </a:rPr>
              <a:t>Implementasi</a:t>
            </a:r>
            <a:r>
              <a:rPr lang="en-IN" sz="1800" dirty="0">
                <a:effectLst/>
                <a:latin typeface="Arial" panose="020B0604020202020204" pitchFamily="34" charset="0"/>
                <a:ea typeface="Arial MT"/>
                <a:cs typeface="Arial MT"/>
              </a:rPr>
              <a:t> Game RPG </a:t>
            </a:r>
            <a:r>
              <a:rPr lang="en-IN" sz="1800" dirty="0" err="1">
                <a:effectLst/>
                <a:latin typeface="Arial" panose="020B0604020202020204" pitchFamily="34" charset="0"/>
                <a:ea typeface="Arial MT"/>
                <a:cs typeface="Arial MT"/>
              </a:rPr>
              <a:t>Cerita</a:t>
            </a:r>
            <a:r>
              <a:rPr lang="en-IN" sz="1800" dirty="0">
                <a:effectLst/>
                <a:latin typeface="Arial" panose="020B0604020202020204" pitchFamily="34" charset="0"/>
                <a:ea typeface="Arial MT"/>
                <a:cs typeface="Arial MT"/>
              </a:rPr>
              <a:t> Rakyat Si </a:t>
            </a:r>
            <a:r>
              <a:rPr lang="en-IN" sz="1800" dirty="0" err="1">
                <a:effectLst/>
                <a:latin typeface="Arial" panose="020B0604020202020204" pitchFamily="34" charset="0"/>
                <a:ea typeface="Arial MT"/>
                <a:cs typeface="Arial MT"/>
              </a:rPr>
              <a:t>Pitung</a:t>
            </a:r>
            <a:r>
              <a:rPr lang="en-IN" sz="1800" dirty="0">
                <a:effectLst/>
                <a:latin typeface="Arial" panose="020B0604020202020204" pitchFamily="34" charset="0"/>
                <a:ea typeface="Arial MT"/>
                <a:cs typeface="Arial MT"/>
              </a:rPr>
              <a:t> (Rewrite Storyline </a:t>
            </a:r>
            <a:r>
              <a:rPr lang="en-IN" sz="1800" dirty="0" err="1">
                <a:effectLst/>
                <a:latin typeface="Arial" panose="020B0604020202020204" pitchFamily="34" charset="0"/>
                <a:ea typeface="Arial MT"/>
                <a:cs typeface="Arial MT"/>
              </a:rPr>
              <a:t>Perjuangan</a:t>
            </a:r>
            <a:r>
              <a:rPr lang="en-IN" sz="1800" dirty="0">
                <a:effectLst/>
                <a:latin typeface="Arial" panose="020B0604020202020204" pitchFamily="34" charset="0"/>
                <a:ea typeface="Arial MT"/>
                <a:cs typeface="Arial MT"/>
              </a:rPr>
              <a:t> Si </a:t>
            </a:r>
            <a:r>
              <a:rPr lang="en-IN" sz="1800" dirty="0" err="1">
                <a:effectLst/>
                <a:latin typeface="Arial" panose="020B0604020202020204" pitchFamily="34" charset="0"/>
                <a:ea typeface="Arial MT"/>
                <a:cs typeface="Arial MT"/>
              </a:rPr>
              <a:t>Pitung</a:t>
            </a:r>
            <a:r>
              <a:rPr lang="en-IN" sz="1800" dirty="0">
                <a:effectLst/>
                <a:latin typeface="Arial" panose="020B0604020202020204" pitchFamily="34" charset="0"/>
                <a:ea typeface="Arial MT"/>
                <a:cs typeface="Arial MT"/>
              </a:rPr>
              <a:t>),” </a:t>
            </a:r>
            <a:r>
              <a:rPr lang="en-IN" sz="1800" i="1" dirty="0" err="1">
                <a:effectLst/>
                <a:latin typeface="Arial" panose="020B0604020202020204" pitchFamily="34" charset="0"/>
                <a:ea typeface="Arial MT"/>
                <a:cs typeface="Arial MT"/>
              </a:rPr>
              <a:t>Jurnal</a:t>
            </a:r>
            <a:r>
              <a:rPr lang="en-IN" sz="1800" i="1" dirty="0">
                <a:effectLst/>
                <a:latin typeface="Arial" panose="020B0604020202020204" pitchFamily="34" charset="0"/>
                <a:ea typeface="Arial MT"/>
                <a:cs typeface="Arial MT"/>
              </a:rPr>
              <a:t> </a:t>
            </a:r>
            <a:r>
              <a:rPr lang="en-IN" sz="1800" i="1" dirty="0" err="1">
                <a:effectLst/>
                <a:latin typeface="Arial" panose="020B0604020202020204" pitchFamily="34" charset="0"/>
                <a:ea typeface="Arial MT"/>
                <a:cs typeface="Arial MT"/>
              </a:rPr>
              <a:t>Rekayasa</a:t>
            </a:r>
            <a:r>
              <a:rPr lang="en-IN" sz="1800" i="1" dirty="0">
                <a:effectLst/>
                <a:latin typeface="Arial" panose="020B0604020202020204" pitchFamily="34" charset="0"/>
                <a:ea typeface="Arial MT"/>
                <a:cs typeface="Arial MT"/>
              </a:rPr>
              <a:t> </a:t>
            </a:r>
            <a:r>
              <a:rPr lang="en-IN" sz="1800" i="1" dirty="0" err="1">
                <a:effectLst/>
                <a:latin typeface="Arial" panose="020B0604020202020204" pitchFamily="34" charset="0"/>
                <a:ea typeface="Arial MT"/>
                <a:cs typeface="Arial MT"/>
              </a:rPr>
              <a:t>Sistem</a:t>
            </a:r>
            <a:r>
              <a:rPr lang="en-IN" sz="1800" i="1" dirty="0">
                <a:effectLst/>
                <a:latin typeface="Arial" panose="020B0604020202020204" pitchFamily="34" charset="0"/>
                <a:ea typeface="Arial MT"/>
                <a:cs typeface="Arial MT"/>
              </a:rPr>
              <a:t> </a:t>
            </a:r>
            <a:r>
              <a:rPr lang="en-IN" sz="1800" i="1" dirty="0" err="1">
                <a:effectLst/>
                <a:latin typeface="Arial" panose="020B0604020202020204" pitchFamily="34" charset="0"/>
                <a:ea typeface="Arial MT"/>
                <a:cs typeface="Arial MT"/>
              </a:rPr>
              <a:t>Informasi</a:t>
            </a:r>
            <a:r>
              <a:rPr lang="en-IN" sz="1800" i="1" dirty="0">
                <a:effectLst/>
                <a:latin typeface="Arial" panose="020B0604020202020204" pitchFamily="34" charset="0"/>
                <a:ea typeface="Arial MT"/>
                <a:cs typeface="Arial MT"/>
              </a:rPr>
              <a:t> dan </a:t>
            </a:r>
            <a:r>
              <a:rPr lang="en-IN" sz="1800" i="1" dirty="0" err="1">
                <a:effectLst/>
                <a:latin typeface="Arial" panose="020B0604020202020204" pitchFamily="34" charset="0"/>
                <a:ea typeface="Arial MT"/>
                <a:cs typeface="Arial MT"/>
              </a:rPr>
              <a:t>Teknologi</a:t>
            </a:r>
            <a:r>
              <a:rPr lang="en-IN" sz="1800" dirty="0">
                <a:effectLst/>
                <a:latin typeface="Arial" panose="020B0604020202020204" pitchFamily="34" charset="0"/>
                <a:ea typeface="Arial MT"/>
                <a:cs typeface="Arial MT"/>
              </a:rPr>
              <a:t>, vol. 2, pp. 1132–1143, Feb. 2025, Doi: 10.70248/jrsit.v2i3.1927.</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 </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[3] </a:t>
            </a:r>
            <a:r>
              <a:rPr lang="en-IN" sz="1800" dirty="0" err="1">
                <a:effectLst/>
                <a:latin typeface="Arial" panose="020B0604020202020204" pitchFamily="34" charset="0"/>
                <a:ea typeface="Arial MT"/>
                <a:cs typeface="Arial MT"/>
              </a:rPr>
              <a:t>Chen.S</a:t>
            </a:r>
            <a:r>
              <a:rPr lang="en-IN" sz="1800" dirty="0">
                <a:effectLst/>
                <a:latin typeface="Arial" panose="020B0604020202020204" pitchFamily="34" charset="0"/>
                <a:ea typeface="Arial MT"/>
                <a:cs typeface="Arial MT"/>
              </a:rPr>
              <a:t>, “Tower </a:t>
            </a:r>
            <a:r>
              <a:rPr lang="en-IN" sz="1800" dirty="0" err="1">
                <a:effectLst/>
                <a:latin typeface="Arial" panose="020B0604020202020204" pitchFamily="34" charset="0"/>
                <a:ea typeface="Arial MT"/>
                <a:cs typeface="Arial MT"/>
              </a:rPr>
              <a:t>Defense</a:t>
            </a:r>
            <a:r>
              <a:rPr lang="en-IN" sz="1800" dirty="0">
                <a:effectLst/>
                <a:latin typeface="Arial" panose="020B0604020202020204" pitchFamily="34" charset="0"/>
                <a:ea typeface="Arial MT"/>
                <a:cs typeface="Arial MT"/>
              </a:rPr>
              <a:t> Game Design Based on Unity3D,” </a:t>
            </a:r>
            <a:r>
              <a:rPr lang="en-IN" sz="1800" i="1" dirty="0">
                <a:effectLst/>
                <a:latin typeface="Arial" panose="020B0604020202020204" pitchFamily="34" charset="0"/>
                <a:ea typeface="Arial MT"/>
                <a:cs typeface="Arial MT"/>
              </a:rPr>
              <a:t>Frontiers in Computing and Intelligent Systems</a:t>
            </a:r>
            <a:r>
              <a:rPr lang="en-IN" sz="1800" dirty="0">
                <a:effectLst/>
                <a:latin typeface="Arial" panose="020B0604020202020204" pitchFamily="34" charset="0"/>
                <a:ea typeface="Arial MT"/>
                <a:cs typeface="Arial MT"/>
              </a:rPr>
              <a:t>, vol. 6, pp. 85–94, Dec. 2023, Doi: 10.54097/fcis.v6i1.16.</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 </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[4] </a:t>
            </a:r>
            <a:r>
              <a:rPr lang="en-IN" sz="1800" dirty="0" err="1">
                <a:effectLst/>
                <a:latin typeface="Arial" panose="020B0604020202020204" pitchFamily="34" charset="0"/>
                <a:ea typeface="Arial MT"/>
                <a:cs typeface="Arial MT"/>
              </a:rPr>
              <a:t>Chi.C</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Jian.H</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Tsair.C</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Siang.C</a:t>
            </a:r>
            <a:r>
              <a:rPr lang="en-IN" sz="1800" dirty="0">
                <a:effectLst/>
                <a:latin typeface="Arial" panose="020B0604020202020204" pitchFamily="34" charset="0"/>
                <a:ea typeface="Arial MT"/>
                <a:cs typeface="Arial MT"/>
              </a:rPr>
              <a:t>, and Ching-</a:t>
            </a:r>
            <a:r>
              <a:rPr lang="en-IN" sz="1800" dirty="0" err="1">
                <a:effectLst/>
                <a:latin typeface="Arial" panose="020B0604020202020204" pitchFamily="34" charset="0"/>
                <a:ea typeface="Arial MT"/>
                <a:cs typeface="Arial MT"/>
              </a:rPr>
              <a:t>Mu.C</a:t>
            </a:r>
            <a:r>
              <a:rPr lang="en-IN" sz="1800" dirty="0">
                <a:effectLst/>
                <a:latin typeface="Arial" panose="020B0604020202020204" pitchFamily="34" charset="0"/>
                <a:ea typeface="Arial MT"/>
                <a:cs typeface="Arial MT"/>
              </a:rPr>
              <a:t>, “Analysis and Implementation for the RPG Boxing Game,” </a:t>
            </a:r>
            <a:r>
              <a:rPr lang="en-IN" sz="1800" i="1" dirty="0">
                <a:effectLst/>
                <a:latin typeface="Arial" panose="020B0604020202020204" pitchFamily="34" charset="0"/>
                <a:ea typeface="Arial MT"/>
                <a:cs typeface="Arial MT"/>
              </a:rPr>
              <a:t>Applied Mechanics and Materials</a:t>
            </a:r>
            <a:r>
              <a:rPr lang="en-IN" sz="1800" dirty="0">
                <a:effectLst/>
                <a:latin typeface="Arial" panose="020B0604020202020204" pitchFamily="34" charset="0"/>
                <a:ea typeface="Arial MT"/>
                <a:cs typeface="Arial MT"/>
              </a:rPr>
              <a:t>, vol. 851, pp. 595–598, Aug. 2016, Doi: 10.4028/www.scientific.net/AMM.851.595.</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 </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[5] de </a:t>
            </a:r>
            <a:r>
              <a:rPr lang="en-IN" sz="1800" dirty="0" err="1">
                <a:effectLst/>
                <a:latin typeface="Arial" panose="020B0604020202020204" pitchFamily="34" charset="0"/>
                <a:ea typeface="Arial MT"/>
                <a:cs typeface="Arial MT"/>
              </a:rPr>
              <a:t>Byl.P</a:t>
            </a:r>
            <a:r>
              <a:rPr lang="en-IN" sz="1800" dirty="0">
                <a:effectLst/>
                <a:latin typeface="Arial" panose="020B0604020202020204" pitchFamily="34" charset="0"/>
                <a:ea typeface="Arial MT"/>
                <a:cs typeface="Arial MT"/>
              </a:rPr>
              <a:t>, </a:t>
            </a:r>
            <a:r>
              <a:rPr lang="en-IN" sz="1800" i="1" dirty="0">
                <a:effectLst/>
                <a:latin typeface="Arial" panose="020B0604020202020204" pitchFamily="34" charset="0"/>
                <a:ea typeface="Arial MT"/>
                <a:cs typeface="Arial MT"/>
              </a:rPr>
              <a:t>Holistic Game Development with Unity 3e: An All-in-One Guide to Implementing Game Mechanics, Art, Design and Programming</a:t>
            </a:r>
            <a:r>
              <a:rPr lang="en-IN" sz="1800" dirty="0">
                <a:effectLst/>
                <a:latin typeface="Arial" panose="020B0604020202020204" pitchFamily="34" charset="0"/>
                <a:ea typeface="Arial MT"/>
                <a:cs typeface="Arial MT"/>
              </a:rPr>
              <a:t>, 3rd ed. Boca Raton, FL, USA: CRC Press, 2019, Doi: 10.1201/9781351053693.</a:t>
            </a:r>
            <a:endParaRPr lang="en-IN" sz="1800" dirty="0">
              <a:effectLst/>
              <a:latin typeface="Arial MT"/>
              <a:ea typeface="Arial MT"/>
              <a:cs typeface="Arial MT"/>
            </a:endParaRPr>
          </a:p>
          <a:p>
            <a:pPr marL="285750" indent="-285750" algn="just">
              <a:lnSpc>
                <a:spcPct val="150000"/>
              </a:lnSpc>
              <a:buFont typeface="Wingdings" panose="05000000000000000000" pitchFamily="2" charset="2"/>
              <a:buChar char="Ø"/>
            </a:pPr>
            <a:endParaRPr lang="en-US" sz="2800" dirty="0"/>
          </a:p>
        </p:txBody>
      </p:sp>
    </p:spTree>
    <p:extLst>
      <p:ext uri="{BB962C8B-B14F-4D97-AF65-F5344CB8AC3E}">
        <p14:creationId xmlns:p14="http://schemas.microsoft.com/office/powerpoint/2010/main" val="23929091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EC8AA2A-F120-CA88-BE82-406C355CC287}"/>
              </a:ext>
            </a:extLst>
          </p:cNvPr>
          <p:cNvSpPr txBox="1"/>
          <p:nvPr/>
        </p:nvSpPr>
        <p:spPr>
          <a:xfrm>
            <a:off x="1215483" y="283686"/>
            <a:ext cx="12188283" cy="646331"/>
          </a:xfrm>
          <a:prstGeom prst="rect">
            <a:avLst/>
          </a:prstGeom>
          <a:noFill/>
        </p:spPr>
        <p:txBody>
          <a:bodyPr wrap="square">
            <a:spAutoFit/>
          </a:bodyPr>
          <a:lstStyle/>
          <a:p>
            <a:pPr algn="ctr"/>
            <a:r>
              <a:rPr lang="en-US" sz="3600" b="1" dirty="0">
                <a:latin typeface="Arial" panose="020B0604020202020204" pitchFamily="34" charset="0"/>
                <a:cs typeface="Arial" panose="020B0604020202020204" pitchFamily="34" charset="0"/>
              </a:rPr>
              <a:t>REFERENCE</a:t>
            </a:r>
            <a:endParaRPr lang="en-IN" sz="1400" b="1"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021DCF1E-AB3D-5EC7-DD28-1A1CB48A1888}"/>
              </a:ext>
            </a:extLst>
          </p:cNvPr>
          <p:cNvSpPr txBox="1"/>
          <p:nvPr/>
        </p:nvSpPr>
        <p:spPr>
          <a:xfrm>
            <a:off x="925551" y="1099354"/>
            <a:ext cx="12478215" cy="6891310"/>
          </a:xfrm>
          <a:prstGeom prst="rect">
            <a:avLst/>
          </a:prstGeom>
          <a:noFill/>
        </p:spPr>
        <p:txBody>
          <a:bodyPr wrap="square" rtlCol="0">
            <a:spAutoFit/>
          </a:bodyPr>
          <a:lstStyle/>
          <a:p>
            <a:pPr marR="13970" algn="just">
              <a:lnSpc>
                <a:spcPct val="150000"/>
              </a:lnSpc>
            </a:pPr>
            <a:r>
              <a:rPr lang="en-IN" sz="1800" dirty="0">
                <a:effectLst/>
                <a:latin typeface="Arial" panose="020B0604020202020204" pitchFamily="34" charset="0"/>
                <a:ea typeface="Arial MT"/>
                <a:cs typeface="Arial MT"/>
              </a:rPr>
              <a:t>[6] </a:t>
            </a:r>
            <a:r>
              <a:rPr lang="en-IN" sz="1800" dirty="0" err="1">
                <a:effectLst/>
                <a:latin typeface="Arial" panose="020B0604020202020204" pitchFamily="34" charset="0"/>
                <a:ea typeface="Arial MT"/>
                <a:cs typeface="Arial MT"/>
              </a:rPr>
              <a:t>Foriansyah.M</a:t>
            </a:r>
            <a:r>
              <a:rPr lang="en-IN" sz="1800" dirty="0">
                <a:effectLst/>
                <a:latin typeface="Arial" panose="020B0604020202020204" pitchFamily="34" charset="0"/>
                <a:ea typeface="Arial MT"/>
                <a:cs typeface="Arial MT"/>
              </a:rPr>
              <a:t> and </a:t>
            </a:r>
            <a:r>
              <a:rPr lang="en-IN" sz="1800" dirty="0" err="1">
                <a:effectLst/>
                <a:latin typeface="Arial" panose="020B0604020202020204" pitchFamily="34" charset="0"/>
                <a:ea typeface="Arial MT"/>
                <a:cs typeface="Arial MT"/>
              </a:rPr>
              <a:t>Taurusta.C</a:t>
            </a:r>
            <a:r>
              <a:rPr lang="en-IN" sz="1800" dirty="0">
                <a:effectLst/>
                <a:latin typeface="Arial" panose="020B0604020202020204" pitchFamily="34" charset="0"/>
                <a:ea typeface="Arial MT"/>
                <a:cs typeface="Arial MT"/>
              </a:rPr>
              <a:t>, “Design and Build an RPG Game ‘Drop the Dragon’ as a Medium for Practicing Mathematics Using the Finite State Machine Method,” </a:t>
            </a:r>
            <a:r>
              <a:rPr lang="en-IN" sz="1800" i="1" dirty="0">
                <a:effectLst/>
                <a:latin typeface="Arial" panose="020B0604020202020204" pitchFamily="34" charset="0"/>
                <a:ea typeface="Arial MT"/>
                <a:cs typeface="Arial MT"/>
              </a:rPr>
              <a:t>Procedia of Engineering and Life Science</a:t>
            </a:r>
            <a:r>
              <a:rPr lang="en-IN" sz="1800" dirty="0">
                <a:effectLst/>
                <a:latin typeface="Arial" panose="020B0604020202020204" pitchFamily="34" charset="0"/>
                <a:ea typeface="Arial MT"/>
                <a:cs typeface="Arial MT"/>
              </a:rPr>
              <a:t>, vol. 2, Aug. 2022, Doi: 10.21070/pels.v2i2.1233.</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 </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[7] </a:t>
            </a:r>
            <a:r>
              <a:rPr lang="en-IN" sz="1800" dirty="0" err="1">
                <a:effectLst/>
                <a:latin typeface="Arial" panose="020B0604020202020204" pitchFamily="34" charset="0"/>
                <a:ea typeface="Arial MT"/>
                <a:cs typeface="Arial MT"/>
              </a:rPr>
              <a:t>Fraser.J</a:t>
            </a:r>
            <a:r>
              <a:rPr lang="en-IN" sz="1800" dirty="0">
                <a:effectLst/>
                <a:latin typeface="Arial" panose="020B0604020202020204" pitchFamily="34" charset="0"/>
                <a:ea typeface="Arial MT"/>
                <a:cs typeface="Arial MT"/>
              </a:rPr>
              <a:t>, </a:t>
            </a:r>
            <a:r>
              <a:rPr lang="en-IN" sz="1800" dirty="0" err="1">
                <a:effectLst/>
                <a:latin typeface="Arial" panose="020B0604020202020204" pitchFamily="34" charset="0"/>
                <a:ea typeface="Arial MT"/>
                <a:cs typeface="Arial MT"/>
              </a:rPr>
              <a:t>Papaioannou.I</a:t>
            </a:r>
            <a:r>
              <a:rPr lang="en-IN" sz="1800" dirty="0">
                <a:effectLst/>
                <a:latin typeface="Arial" panose="020B0604020202020204" pitchFamily="34" charset="0"/>
                <a:ea typeface="Arial MT"/>
                <a:cs typeface="Arial MT"/>
              </a:rPr>
              <a:t>, and </a:t>
            </a:r>
            <a:r>
              <a:rPr lang="en-IN" sz="1800" dirty="0" err="1">
                <a:effectLst/>
                <a:latin typeface="Arial" panose="020B0604020202020204" pitchFamily="34" charset="0"/>
                <a:ea typeface="Arial MT"/>
                <a:cs typeface="Arial MT"/>
              </a:rPr>
              <a:t>Lemon.O</a:t>
            </a:r>
            <a:r>
              <a:rPr lang="en-IN" sz="1800" dirty="0">
                <a:effectLst/>
                <a:latin typeface="Arial" panose="020B0604020202020204" pitchFamily="34" charset="0"/>
                <a:ea typeface="Arial MT"/>
                <a:cs typeface="Arial MT"/>
              </a:rPr>
              <a:t>, “Spoken Conversational AI in Video Games - Emotional Dialogue Management Increases User Engagement,” in </a:t>
            </a:r>
            <a:r>
              <a:rPr lang="en-IN" sz="1800" i="1" dirty="0">
                <a:effectLst/>
                <a:latin typeface="Arial" panose="020B0604020202020204" pitchFamily="34" charset="0"/>
                <a:ea typeface="Arial MT"/>
                <a:cs typeface="Arial MT"/>
              </a:rPr>
              <a:t>Proc. ACM</a:t>
            </a:r>
            <a:r>
              <a:rPr lang="en-IN" sz="1800" dirty="0">
                <a:effectLst/>
                <a:latin typeface="Arial" panose="020B0604020202020204" pitchFamily="34" charset="0"/>
                <a:ea typeface="Arial MT"/>
                <a:cs typeface="Arial MT"/>
              </a:rPr>
              <a:t>, Oct. 2018, Doi: 10.1145/3267851.3267896.</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 </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[8] “Game Special Effect Simulation Based on Particle System of Unity3D,” in </a:t>
            </a:r>
            <a:r>
              <a:rPr lang="en-IN" sz="1800" i="1" dirty="0">
                <a:effectLst/>
                <a:latin typeface="Arial" panose="020B0604020202020204" pitchFamily="34" charset="0"/>
                <a:ea typeface="Arial MT"/>
                <a:cs typeface="Arial MT"/>
              </a:rPr>
              <a:t>Proc. IEEE/ACIS 16th Int. Conf. Computer and Information Science (ICIS)</a:t>
            </a:r>
            <a:r>
              <a:rPr lang="en-IN" sz="1800" dirty="0">
                <a:effectLst/>
                <a:latin typeface="Arial" panose="020B0604020202020204" pitchFamily="34" charset="0"/>
                <a:ea typeface="Arial MT"/>
                <a:cs typeface="Arial MT"/>
              </a:rPr>
              <a:t>, Wuhan, China, May 2017, Doi: 10.1109/ICIS.2017.7960062.</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 </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[9] </a:t>
            </a:r>
            <a:r>
              <a:rPr lang="en-IN" sz="1800" dirty="0" err="1">
                <a:effectLst/>
                <a:latin typeface="Arial" panose="020B0604020202020204" pitchFamily="34" charset="0"/>
                <a:ea typeface="Arial MT"/>
                <a:cs typeface="Arial MT"/>
              </a:rPr>
              <a:t>Hernandez.R</a:t>
            </a:r>
            <a:r>
              <a:rPr lang="en-IN" sz="1800" dirty="0">
                <a:effectLst/>
                <a:latin typeface="Arial" panose="020B0604020202020204" pitchFamily="34" charset="0"/>
                <a:ea typeface="Arial MT"/>
                <a:cs typeface="Arial MT"/>
              </a:rPr>
              <a:t>, “Roll 20 for a Successful Compile: A Game Development RPG,” in </a:t>
            </a:r>
            <a:r>
              <a:rPr lang="en-IN" sz="1800" i="1" dirty="0">
                <a:effectLst/>
                <a:latin typeface="Arial" panose="020B0604020202020204" pitchFamily="34" charset="0"/>
                <a:ea typeface="Arial MT"/>
                <a:cs typeface="Arial MT"/>
              </a:rPr>
              <a:t>Proc. </a:t>
            </a:r>
            <a:r>
              <a:rPr lang="en-IN" sz="1800" i="1" dirty="0" err="1">
                <a:effectLst/>
                <a:latin typeface="Arial" panose="020B0604020202020204" pitchFamily="34" charset="0"/>
                <a:ea typeface="Arial MT"/>
                <a:cs typeface="Arial MT"/>
              </a:rPr>
              <a:t>DiGRA</a:t>
            </a:r>
            <a:r>
              <a:rPr lang="en-IN" sz="1800" i="1" dirty="0">
                <a:effectLst/>
                <a:latin typeface="Arial" panose="020B0604020202020204" pitchFamily="34" charset="0"/>
                <a:ea typeface="Arial MT"/>
                <a:cs typeface="Arial MT"/>
              </a:rPr>
              <a:t> 2024 Conf.: Playgrounds</a:t>
            </a:r>
            <a:r>
              <a:rPr lang="en-IN" sz="1800" dirty="0">
                <a:effectLst/>
                <a:latin typeface="Arial" panose="020B0604020202020204" pitchFamily="34" charset="0"/>
                <a:ea typeface="Arial MT"/>
                <a:cs typeface="Arial MT"/>
              </a:rPr>
              <a:t>, Sep. 2024, Doi: 10.26503/dl.v2024i1.2219.</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 </a:t>
            </a:r>
            <a:endParaRPr lang="en-IN" sz="1800" dirty="0">
              <a:effectLst/>
              <a:latin typeface="Arial MT"/>
              <a:ea typeface="Arial MT"/>
              <a:cs typeface="Arial MT"/>
            </a:endParaRPr>
          </a:p>
          <a:p>
            <a:pPr marR="13970" algn="just">
              <a:lnSpc>
                <a:spcPct val="150000"/>
              </a:lnSpc>
            </a:pPr>
            <a:r>
              <a:rPr lang="en-IN" sz="1800" dirty="0">
                <a:effectLst/>
                <a:latin typeface="Arial" panose="020B0604020202020204" pitchFamily="34" charset="0"/>
                <a:ea typeface="Arial MT"/>
                <a:cs typeface="Arial MT"/>
              </a:rPr>
              <a:t>[10] </a:t>
            </a:r>
            <a:r>
              <a:rPr lang="en-IN" sz="1800" dirty="0" err="1">
                <a:effectLst/>
                <a:latin typeface="Arial" panose="020B0604020202020204" pitchFamily="34" charset="0"/>
                <a:ea typeface="Arial MT"/>
                <a:cs typeface="Arial MT"/>
              </a:rPr>
              <a:t>Iuppa.N</a:t>
            </a:r>
            <a:r>
              <a:rPr lang="en-IN" sz="1800" dirty="0">
                <a:effectLst/>
                <a:latin typeface="Arial" panose="020B0604020202020204" pitchFamily="34" charset="0"/>
                <a:ea typeface="Arial MT"/>
                <a:cs typeface="Arial MT"/>
              </a:rPr>
              <a:t> and </a:t>
            </a:r>
            <a:r>
              <a:rPr lang="en-IN" sz="1800" dirty="0" err="1">
                <a:effectLst/>
                <a:latin typeface="Arial" panose="020B0604020202020204" pitchFamily="34" charset="0"/>
                <a:ea typeface="Arial MT"/>
                <a:cs typeface="Arial MT"/>
              </a:rPr>
              <a:t>Borst.T</a:t>
            </a:r>
            <a:r>
              <a:rPr lang="en-IN" sz="1800" dirty="0">
                <a:effectLst/>
                <a:latin typeface="Arial" panose="020B0604020202020204" pitchFamily="34" charset="0"/>
                <a:ea typeface="Arial MT"/>
                <a:cs typeface="Arial MT"/>
              </a:rPr>
              <a:t>, </a:t>
            </a:r>
            <a:r>
              <a:rPr lang="en-IN" sz="1800" i="1" dirty="0">
                <a:effectLst/>
                <a:latin typeface="Arial" panose="020B0604020202020204" pitchFamily="34" charset="0"/>
                <a:ea typeface="Arial MT"/>
                <a:cs typeface="Arial MT"/>
              </a:rPr>
              <a:t>End-to-End Game Development</a:t>
            </a:r>
            <a:r>
              <a:rPr lang="en-IN" sz="1800" dirty="0">
                <a:effectLst/>
                <a:latin typeface="Arial" panose="020B0604020202020204" pitchFamily="34" charset="0"/>
                <a:ea typeface="Arial MT"/>
                <a:cs typeface="Arial MT"/>
              </a:rPr>
              <a:t>. Burlington, MA, USA: Elsevier, 2010, Doi: 10.4324/9780080952246.</a:t>
            </a:r>
            <a:endParaRPr lang="en-IN" sz="1800" dirty="0">
              <a:effectLst/>
              <a:latin typeface="Arial MT"/>
              <a:ea typeface="Arial MT"/>
              <a:cs typeface="Arial MT"/>
            </a:endParaRPr>
          </a:p>
          <a:p>
            <a:pPr marR="13970" algn="just">
              <a:lnSpc>
                <a:spcPct val="150000"/>
              </a:lnSpc>
            </a:pP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277049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A1B47F-24EA-E611-2917-85671B6A0555}"/>
              </a:ext>
            </a:extLst>
          </p:cNvPr>
          <p:cNvSpPr txBox="1"/>
          <p:nvPr/>
        </p:nvSpPr>
        <p:spPr>
          <a:xfrm>
            <a:off x="2341756" y="2397512"/>
            <a:ext cx="9677649" cy="2215991"/>
          </a:xfrm>
          <a:prstGeom prst="rect">
            <a:avLst/>
          </a:prstGeom>
          <a:noFill/>
        </p:spPr>
        <p:txBody>
          <a:bodyPr wrap="none" rtlCol="0">
            <a:spAutoFit/>
          </a:bodyPr>
          <a:lstStyle/>
          <a:p>
            <a:r>
              <a:rPr lang="en-US" sz="13800" dirty="0">
                <a:solidFill>
                  <a:srgbClr val="C00000"/>
                </a:solidFill>
                <a:latin typeface="Algerian" panose="04020705040A02060702" pitchFamily="82" charset="0"/>
              </a:rPr>
              <a:t>THANK YOU</a:t>
            </a:r>
            <a:endParaRPr lang="en-IN" sz="13800" dirty="0">
              <a:solidFill>
                <a:srgbClr val="C00000"/>
              </a:solidFill>
              <a:latin typeface="Algerian" panose="04020705040A02060702" pitchFamily="82" charset="0"/>
            </a:endParaRPr>
          </a:p>
        </p:txBody>
      </p:sp>
    </p:spTree>
    <p:extLst>
      <p:ext uri="{BB962C8B-B14F-4D97-AF65-F5344CB8AC3E}">
        <p14:creationId xmlns:p14="http://schemas.microsoft.com/office/powerpoint/2010/main" val="2037564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BF70F9-4BDD-BFCB-2930-5B8AF0D0BE24}"/>
              </a:ext>
            </a:extLst>
          </p:cNvPr>
          <p:cNvSpPr txBox="1"/>
          <p:nvPr/>
        </p:nvSpPr>
        <p:spPr>
          <a:xfrm>
            <a:off x="2603241" y="359798"/>
            <a:ext cx="7837714"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    ABSTRACT</a:t>
            </a:r>
            <a:endParaRPr lang="en-IN" sz="3600" b="1" dirty="0">
              <a:latin typeface="Arial" panose="020B0604020202020204" pitchFamily="34" charset="0"/>
              <a:cs typeface="Arial" panose="020B0604020202020204" pitchFamily="34" charset="0"/>
            </a:endParaRPr>
          </a:p>
        </p:txBody>
      </p:sp>
      <p:sp>
        <p:nvSpPr>
          <p:cNvPr id="3" name="Slide Number Placeholder 11">
            <a:extLst>
              <a:ext uri="{FF2B5EF4-FFF2-40B4-BE49-F238E27FC236}">
                <a16:creationId xmlns:a16="http://schemas.microsoft.com/office/drawing/2014/main" id="{B5E73063-3440-FAE1-F6C0-AABAA979FD61}"/>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b="1"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32DC76D2-0BB9-0973-D322-C8BD94F44FAD}"/>
              </a:ext>
            </a:extLst>
          </p:cNvPr>
          <p:cNvSpPr txBox="1"/>
          <p:nvPr/>
        </p:nvSpPr>
        <p:spPr>
          <a:xfrm>
            <a:off x="316228" y="1392603"/>
            <a:ext cx="13997943" cy="6036974"/>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Ø"/>
            </a:pPr>
            <a:r>
              <a:rPr lang="en-US" sz="2000" i="1" dirty="0">
                <a:latin typeface="Arial" panose="020B0604020202020204" pitchFamily="34" charset="0"/>
                <a:cs typeface="Arial" panose="020B0604020202020204" pitchFamily="34" charset="0"/>
              </a:rPr>
              <a:t>Curse of Resurrection</a:t>
            </a:r>
            <a:r>
              <a:rPr lang="en-US" sz="2000" dirty="0">
                <a:latin typeface="Arial" panose="020B0604020202020204" pitchFamily="34" charset="0"/>
                <a:cs typeface="Arial" panose="020B0604020202020204" pitchFamily="34" charset="0"/>
              </a:rPr>
              <a:t> is a 3D open-world RPG that offers an immersive narrative-driven experience combined with archery-based combat. The game follows </a:t>
            </a:r>
            <a:r>
              <a:rPr lang="en-US" sz="2000" i="1" dirty="0">
                <a:latin typeface="Arial" panose="020B0604020202020204" pitchFamily="34" charset="0"/>
                <a:cs typeface="Arial" panose="020B0604020202020204" pitchFamily="34" charset="0"/>
              </a:rPr>
              <a:t>Erika</a:t>
            </a:r>
            <a:r>
              <a:rPr lang="en-US" sz="2000" dirty="0">
                <a:latin typeface="Arial" panose="020B0604020202020204" pitchFamily="34" charset="0"/>
                <a:cs typeface="Arial" panose="020B0604020202020204" pitchFamily="34" charset="0"/>
              </a:rPr>
              <a:t>, a former assassin turned archer, on a dangerous journey through </a:t>
            </a:r>
            <a:r>
              <a:rPr lang="en-US" sz="2000" i="1" dirty="0">
                <a:latin typeface="Arial" panose="020B0604020202020204" pitchFamily="34" charset="0"/>
                <a:cs typeface="Arial" panose="020B0604020202020204" pitchFamily="34" charset="0"/>
              </a:rPr>
              <a:t>Dering Woods</a:t>
            </a:r>
            <a:r>
              <a:rPr lang="en-US" sz="2000" dirty="0">
                <a:latin typeface="Arial" panose="020B0604020202020204" pitchFamily="34" charset="0"/>
                <a:cs typeface="Arial" panose="020B0604020202020204" pitchFamily="34" charset="0"/>
              </a:rPr>
              <a:t> to resurrect her deceased husband, </a:t>
            </a:r>
            <a:r>
              <a:rPr lang="en-US" sz="2000" i="1" dirty="0">
                <a:latin typeface="Arial" panose="020B0604020202020204" pitchFamily="34" charset="0"/>
                <a:cs typeface="Arial" panose="020B0604020202020204" pitchFamily="34" charset="0"/>
              </a:rPr>
              <a:t>Wayne</a:t>
            </a:r>
            <a:r>
              <a:rPr lang="en-US" sz="2000" dirty="0">
                <a:latin typeface="Arial" panose="020B0604020202020204" pitchFamily="34" charset="0"/>
                <a:cs typeface="Arial" panose="020B0604020202020204" pitchFamily="34" charset="0"/>
              </a:rPr>
              <a:t>. To achieve this, she must defeat three powerful monsters — </a:t>
            </a:r>
            <a:r>
              <a:rPr lang="en-US" sz="2000" i="1" dirty="0">
                <a:latin typeface="Arial" panose="020B0604020202020204" pitchFamily="34" charset="0"/>
                <a:cs typeface="Arial" panose="020B0604020202020204" pitchFamily="34" charset="0"/>
              </a:rPr>
              <a:t>Chupacabra, Cerberus,</a:t>
            </a:r>
            <a:r>
              <a:rPr lang="en-US" sz="2000" dirty="0">
                <a:latin typeface="Arial" panose="020B0604020202020204" pitchFamily="34" charset="0"/>
                <a:cs typeface="Arial" panose="020B0604020202020204" pitchFamily="34" charset="0"/>
              </a:rPr>
              <a:t> and </a:t>
            </a:r>
            <a:r>
              <a:rPr lang="en-US" sz="2000" i="1" dirty="0" err="1">
                <a:latin typeface="Arial" panose="020B0604020202020204" pitchFamily="34" charset="0"/>
                <a:cs typeface="Arial" panose="020B0604020202020204" pitchFamily="34" charset="0"/>
              </a:rPr>
              <a:t>Windigo</a:t>
            </a:r>
            <a:r>
              <a:rPr lang="en-US" sz="2000" dirty="0">
                <a:latin typeface="Arial" panose="020B0604020202020204" pitchFamily="34" charset="0"/>
                <a:cs typeface="Arial" panose="020B0604020202020204" pitchFamily="34" charset="0"/>
              </a:rPr>
              <a:t> — before confronting </a:t>
            </a:r>
            <a:r>
              <a:rPr lang="en-US" sz="2000" i="1" dirty="0">
                <a:latin typeface="Arial" panose="020B0604020202020204" pitchFamily="34" charset="0"/>
                <a:cs typeface="Arial" panose="020B0604020202020204" pitchFamily="34" charset="0"/>
              </a:rPr>
              <a:t>Shinigami</a:t>
            </a:r>
            <a:r>
              <a:rPr lang="en-US" sz="2000" dirty="0">
                <a:latin typeface="Arial" panose="020B0604020202020204" pitchFamily="34" charset="0"/>
                <a:cs typeface="Arial" panose="020B0604020202020204" pitchFamily="34" charset="0"/>
              </a:rPr>
              <a:t>, the Death God, who demands "a soul for a soul."</a:t>
            </a:r>
          </a:p>
          <a:p>
            <a:pPr marL="342900" indent="-342900" algn="just">
              <a:lnSpc>
                <a:spcPct val="150000"/>
              </a:lnSpc>
              <a:buFont typeface="Wingdings" panose="05000000000000000000" pitchFamily="2" charset="2"/>
              <a:buChar char="Ø"/>
            </a:pPr>
            <a:r>
              <a:rPr lang="en-US" sz="2000" dirty="0">
                <a:latin typeface="Arial" panose="020B0604020202020204" pitchFamily="34" charset="0"/>
                <a:cs typeface="Arial" panose="020B0604020202020204" pitchFamily="34" charset="0"/>
              </a:rPr>
              <a:t>The game features a detailed open world with diverse biomes such as forests, caves, mountains, and ancient ruins. The combat system focuses on player skill, utilizing archery, stealth, and positioning without any upgrade or skill tree system.</a:t>
            </a:r>
          </a:p>
          <a:p>
            <a:pPr marL="342900" indent="-342900" algn="just">
              <a:lnSpc>
                <a:spcPct val="150000"/>
              </a:lnSpc>
              <a:buFont typeface="Wingdings" panose="05000000000000000000" pitchFamily="2" charset="2"/>
              <a:buChar char="Ø"/>
            </a:pPr>
            <a:r>
              <a:rPr lang="en-US" sz="2000" dirty="0">
                <a:latin typeface="Arial" panose="020B0604020202020204" pitchFamily="34" charset="0"/>
                <a:cs typeface="Arial" panose="020B0604020202020204" pitchFamily="34" charset="0"/>
              </a:rPr>
              <a:t>Advanced AI-driven enemies using </a:t>
            </a:r>
            <a:r>
              <a:rPr lang="en-US" sz="2000" i="1" dirty="0" err="1">
                <a:latin typeface="Arial" panose="020B0604020202020204" pitchFamily="34" charset="0"/>
                <a:cs typeface="Arial" panose="020B0604020202020204" pitchFamily="34" charset="0"/>
              </a:rPr>
              <a:t>NavMesh</a:t>
            </a:r>
            <a:r>
              <a:rPr lang="en-US" sz="2000" i="1" dirty="0">
                <a:latin typeface="Arial" panose="020B0604020202020204" pitchFamily="34" charset="0"/>
                <a:cs typeface="Arial" panose="020B0604020202020204" pitchFamily="34" charset="0"/>
              </a:rPr>
              <a:t> Agents</a:t>
            </a:r>
            <a:r>
              <a:rPr lang="en-US" sz="2000" dirty="0">
                <a:latin typeface="Arial" panose="020B0604020202020204" pitchFamily="34" charset="0"/>
                <a:cs typeface="Arial" panose="020B0604020202020204" pitchFamily="34" charset="0"/>
              </a:rPr>
              <a:t> provide dynamic challenges, while a custom dialogue system allows player choices to influence interactions and story progression. The game employs environmental storytelling, realistic weather effects, and optimized performance techniques like </a:t>
            </a:r>
            <a:r>
              <a:rPr lang="en-US" sz="2000" i="1" dirty="0">
                <a:latin typeface="Arial" panose="020B0604020202020204" pitchFamily="34" charset="0"/>
                <a:cs typeface="Arial" panose="020B0604020202020204" pitchFamily="34" charset="0"/>
              </a:rPr>
              <a:t>LOD</a:t>
            </a:r>
            <a:r>
              <a:rPr lang="en-US" sz="2000" dirty="0">
                <a:latin typeface="Arial" panose="020B0604020202020204" pitchFamily="34" charset="0"/>
                <a:cs typeface="Arial" panose="020B0604020202020204" pitchFamily="34" charset="0"/>
              </a:rPr>
              <a:t> and </a:t>
            </a:r>
            <a:r>
              <a:rPr lang="en-US" sz="2000" i="1" dirty="0">
                <a:latin typeface="Arial" panose="020B0604020202020204" pitchFamily="34" charset="0"/>
                <a:cs typeface="Arial" panose="020B0604020202020204" pitchFamily="34" charset="0"/>
              </a:rPr>
              <a:t>occlusion culling</a:t>
            </a:r>
            <a:r>
              <a:rPr lang="en-US" sz="2000" dirty="0">
                <a:latin typeface="Arial" panose="020B0604020202020204" pitchFamily="34" charset="0"/>
                <a:cs typeface="Arial" panose="020B0604020202020204" pitchFamily="34" charset="0"/>
              </a:rPr>
              <a:t> for smooth gameplay.</a:t>
            </a:r>
          </a:p>
          <a:p>
            <a:pPr marL="342900" indent="-342900" algn="just">
              <a:lnSpc>
                <a:spcPct val="150000"/>
              </a:lnSpc>
              <a:buFont typeface="Wingdings" panose="05000000000000000000" pitchFamily="2" charset="2"/>
              <a:buChar char="Ø"/>
            </a:pPr>
            <a:r>
              <a:rPr lang="en-US" sz="2000" dirty="0">
                <a:latin typeface="Arial" panose="020B0604020202020204" pitchFamily="34" charset="0"/>
                <a:cs typeface="Arial" panose="020B0604020202020204" pitchFamily="34" charset="0"/>
              </a:rPr>
              <a:t>Overall, </a:t>
            </a:r>
            <a:r>
              <a:rPr lang="en-US" sz="2000" i="1" dirty="0">
                <a:latin typeface="Arial" panose="020B0604020202020204" pitchFamily="34" charset="0"/>
                <a:cs typeface="Arial" panose="020B0604020202020204" pitchFamily="34" charset="0"/>
              </a:rPr>
              <a:t>Curse of Resurrection</a:t>
            </a:r>
            <a:r>
              <a:rPr lang="en-US" sz="2000" dirty="0">
                <a:latin typeface="Arial" panose="020B0604020202020204" pitchFamily="34" charset="0"/>
                <a:cs typeface="Arial" panose="020B0604020202020204" pitchFamily="34" charset="0"/>
              </a:rPr>
              <a:t> delivers a dark, atmospheric adventure where player-driven choices and emotional depth create an engaging and memorable experience.</a:t>
            </a:r>
          </a:p>
          <a:p>
            <a:pPr marL="342900" indent="-342900" algn="just">
              <a:lnSpc>
                <a:spcPct val="150000"/>
              </a:lnSpc>
              <a:buFont typeface="Wingdings" panose="05000000000000000000" pitchFamily="2" charset="2"/>
              <a:buChar char="Ø"/>
            </a:pP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069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1A53FC-8115-AC77-00CE-D672E4DF6C62}"/>
              </a:ext>
            </a:extLst>
          </p:cNvPr>
          <p:cNvSpPr txBox="1"/>
          <p:nvPr/>
        </p:nvSpPr>
        <p:spPr>
          <a:xfrm>
            <a:off x="2603241" y="593974"/>
            <a:ext cx="7837714"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    INTRODUCTION</a:t>
            </a:r>
            <a:endParaRPr lang="en-IN" sz="3600" b="1" dirty="0">
              <a:latin typeface="Arial" panose="020B0604020202020204" pitchFamily="34" charset="0"/>
              <a:cs typeface="Arial" panose="020B0604020202020204" pitchFamily="34" charset="0"/>
            </a:endParaRPr>
          </a:p>
        </p:txBody>
      </p:sp>
      <p:sp>
        <p:nvSpPr>
          <p:cNvPr id="3" name="Slide Number Placeholder 11">
            <a:extLst>
              <a:ext uri="{FF2B5EF4-FFF2-40B4-BE49-F238E27FC236}">
                <a16:creationId xmlns:a16="http://schemas.microsoft.com/office/drawing/2014/main" id="{0A0B51EA-706E-EE11-3100-9A8890BBB80A}"/>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b="1"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00C1A995-1492-017D-0B25-DD40B5BD6D37}"/>
              </a:ext>
            </a:extLst>
          </p:cNvPr>
          <p:cNvSpPr txBox="1"/>
          <p:nvPr/>
        </p:nvSpPr>
        <p:spPr>
          <a:xfrm>
            <a:off x="316228" y="1392603"/>
            <a:ext cx="13997943" cy="6036974"/>
          </a:xfrm>
          <a:prstGeom prst="rect">
            <a:avLst/>
          </a:prstGeom>
          <a:noFill/>
        </p:spPr>
        <p:txBody>
          <a:bodyPr wrap="square" rtlCol="0">
            <a:spAutoFit/>
          </a:bodyPr>
          <a:lstStyle/>
          <a:p>
            <a:pPr marL="342900" indent="-342900">
              <a:lnSpc>
                <a:spcPct val="200000"/>
              </a:lnSpc>
              <a:buFont typeface="Wingdings" panose="05000000000000000000" pitchFamily="2" charset="2"/>
              <a:buChar char="Ø"/>
            </a:pPr>
            <a:r>
              <a:rPr lang="en-US" sz="2000" i="1" dirty="0">
                <a:latin typeface="Arial" panose="020B0604020202020204" pitchFamily="34" charset="0"/>
                <a:cs typeface="Arial" panose="020B0604020202020204" pitchFamily="34" charset="0"/>
              </a:rPr>
              <a:t>Curse of Resurrection </a:t>
            </a:r>
            <a:r>
              <a:rPr lang="en-US" sz="2000" dirty="0">
                <a:latin typeface="Arial" panose="020B0604020202020204" pitchFamily="34" charset="0"/>
                <a:cs typeface="Arial" panose="020B0604020202020204" pitchFamily="34" charset="0"/>
              </a:rPr>
              <a:t>is a 3D open-world role-playing game (RPG) created using Unity, centered around a compelling story of love, sacrifice, and destiny. The game follows Erika, a former assassin turned skilled archer, who sets out on a dangerous journey through the eerie and mythical Dering Woods to bring her deceased husband, Wayne, back to life. To succeed, Erika must face and defeat powerful monsters like Chupacabra, Cerberus, and Wendigo, and ultimately confront the Death God (Shinigami) who demands a soul in exchange for a soul.</a:t>
            </a:r>
          </a:p>
          <a:p>
            <a:pPr marL="342900" indent="-342900">
              <a:lnSpc>
                <a:spcPct val="200000"/>
              </a:lnSpc>
              <a:buFont typeface="Wingdings" panose="05000000000000000000" pitchFamily="2" charset="2"/>
              <a:buChar char="Ø"/>
            </a:pPr>
            <a:r>
              <a:rPr lang="en-US" sz="2000" dirty="0">
                <a:latin typeface="Arial" panose="020B0604020202020204" pitchFamily="34" charset="0"/>
                <a:cs typeface="Arial" panose="020B0604020202020204" pitchFamily="34" charset="0"/>
              </a:rPr>
              <a:t>This project combines immersive storytelling with strategic archery-based combat, realistic environments, and AI-driven enemies. The game’s atmosphere is enhanced by detailed visual and sound design, creating a haunting yet beautiful world. Through this project, the aim is to deliver a unique gaming experience that blends emotion, gameplay challenge, and artistic design.</a:t>
            </a:r>
          </a:p>
          <a:p>
            <a:pPr marL="342900" indent="-342900" algn="just">
              <a:lnSpc>
                <a:spcPct val="150000"/>
              </a:lnSpc>
              <a:buFont typeface="Wingdings" panose="05000000000000000000" pitchFamily="2" charset="2"/>
              <a:buChar char="Ø"/>
            </a:pPr>
            <a:endParaRPr lang="en-I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26205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0DD5E6A-762B-B3F9-6FC7-69F6CA64BB5B}"/>
              </a:ext>
            </a:extLst>
          </p:cNvPr>
          <p:cNvSpPr txBox="1"/>
          <p:nvPr/>
        </p:nvSpPr>
        <p:spPr>
          <a:xfrm>
            <a:off x="2603241" y="359798"/>
            <a:ext cx="7837714" cy="923330"/>
          </a:xfrm>
          <a:prstGeom prst="rect">
            <a:avLst/>
          </a:prstGeom>
          <a:noFill/>
        </p:spPr>
        <p:txBody>
          <a:bodyPr wrap="square" rtlCol="0">
            <a:spAutoFit/>
          </a:bodyPr>
          <a:lstStyle/>
          <a:p>
            <a:pPr algn="ctr"/>
            <a:r>
              <a:rPr lang="en-US" sz="54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SOFTWARE REQUIREMENTS</a:t>
            </a:r>
            <a:endParaRPr lang="en-IN" sz="5400" b="1" dirty="0">
              <a:latin typeface="Times New Roman" panose="02020603050405020304" pitchFamily="18" charset="0"/>
              <a:cs typeface="Times New Roman" panose="02020603050405020304" pitchFamily="18" charset="0"/>
            </a:endParaRPr>
          </a:p>
        </p:txBody>
      </p:sp>
      <p:sp>
        <p:nvSpPr>
          <p:cNvPr id="5" name="Slide Number Placeholder 11">
            <a:extLst>
              <a:ext uri="{FF2B5EF4-FFF2-40B4-BE49-F238E27FC236}">
                <a16:creationId xmlns:a16="http://schemas.microsoft.com/office/drawing/2014/main" id="{DB0A6274-4159-C186-E038-084D3A1C2AD9}"/>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b="1"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B23E8DC5-6093-8B57-AF84-07AC5405FA7B}"/>
              </a:ext>
            </a:extLst>
          </p:cNvPr>
          <p:cNvSpPr txBox="1"/>
          <p:nvPr/>
        </p:nvSpPr>
        <p:spPr>
          <a:xfrm>
            <a:off x="2859719" y="2132593"/>
            <a:ext cx="9986486" cy="5201424"/>
          </a:xfrm>
          <a:prstGeom prst="rect">
            <a:avLst/>
          </a:prstGeom>
          <a:noFill/>
        </p:spPr>
        <p:txBody>
          <a:bodyPr wrap="square" rtlCol="0">
            <a:spAutoFit/>
          </a:bodyPr>
          <a:lstStyle/>
          <a:p>
            <a:pPr marL="342900" indent="-342900">
              <a:buFont typeface="Wingdings" panose="05000000000000000000" pitchFamily="2" charset="2"/>
              <a:buChar char="Ø"/>
            </a:pPr>
            <a:r>
              <a:rPr lang="en-IN" sz="2800" b="1" dirty="0"/>
              <a:t>Game Engine:  </a:t>
            </a:r>
            <a:r>
              <a:rPr lang="en-IN" sz="2800" dirty="0"/>
              <a:t>Unity 3D (2021 or above)</a:t>
            </a:r>
            <a:br>
              <a:rPr lang="en-IN" sz="2800" dirty="0"/>
            </a:br>
            <a:endParaRPr lang="en-IN" sz="2800" dirty="0"/>
          </a:p>
          <a:p>
            <a:pPr marL="342900" indent="-342900">
              <a:buFont typeface="Wingdings" panose="05000000000000000000" pitchFamily="2" charset="2"/>
              <a:buChar char="Ø"/>
            </a:pPr>
            <a:r>
              <a:rPr lang="en-IN" sz="2800" b="1" dirty="0"/>
              <a:t>Scripting Language:  </a:t>
            </a:r>
            <a:r>
              <a:rPr lang="en-IN" sz="2800" dirty="0"/>
              <a:t>C#</a:t>
            </a:r>
            <a:br>
              <a:rPr lang="en-IN" sz="2800" dirty="0"/>
            </a:br>
            <a:endParaRPr lang="en-IN" sz="2800" dirty="0"/>
          </a:p>
          <a:p>
            <a:pPr marL="342900" indent="-342900">
              <a:buFont typeface="Wingdings" panose="05000000000000000000" pitchFamily="2" charset="2"/>
              <a:buChar char="Ø"/>
            </a:pPr>
            <a:r>
              <a:rPr lang="en-IN" sz="2800" b="1" dirty="0"/>
              <a:t>IDE:  </a:t>
            </a:r>
            <a:r>
              <a:rPr lang="en-IN" sz="2800" dirty="0"/>
              <a:t>Visual Studio / Visual Studio Code</a:t>
            </a:r>
            <a:br>
              <a:rPr lang="en-IN" sz="2800" dirty="0"/>
            </a:br>
            <a:endParaRPr lang="en-IN" sz="2800" dirty="0"/>
          </a:p>
          <a:p>
            <a:pPr marL="342900" indent="-342900">
              <a:buFont typeface="Wingdings" panose="05000000000000000000" pitchFamily="2" charset="2"/>
              <a:buChar char="Ø"/>
            </a:pPr>
            <a:r>
              <a:rPr lang="en-IN" sz="2800" b="1" dirty="0"/>
              <a:t>Graphics Tools (Optional):  </a:t>
            </a:r>
            <a:r>
              <a:rPr lang="en-IN" sz="2800" dirty="0"/>
              <a:t>Blender / Adobe Photoshop / GIMP</a:t>
            </a:r>
            <a:br>
              <a:rPr lang="en-IN" sz="2800" dirty="0"/>
            </a:br>
            <a:endParaRPr lang="en-IN" sz="2800" dirty="0"/>
          </a:p>
          <a:p>
            <a:pPr marL="342900" indent="-342900">
              <a:buFont typeface="Wingdings" panose="05000000000000000000" pitchFamily="2" charset="2"/>
              <a:buChar char="Ø"/>
            </a:pPr>
            <a:r>
              <a:rPr lang="en-IN" sz="2800" b="1" dirty="0"/>
              <a:t>Dialogue System Asset:  </a:t>
            </a:r>
            <a:r>
              <a:rPr lang="en-IN" sz="2800" dirty="0"/>
              <a:t>Dialogue Editor (Unity Asset Store)</a:t>
            </a:r>
            <a:br>
              <a:rPr lang="en-IN" sz="2800" dirty="0"/>
            </a:br>
            <a:endParaRPr lang="en-IN" sz="2800" dirty="0"/>
          </a:p>
          <a:p>
            <a:pPr marL="342900" indent="-342900">
              <a:buFont typeface="Wingdings" panose="05000000000000000000" pitchFamily="2" charset="2"/>
              <a:buChar char="Ø"/>
            </a:pPr>
            <a:r>
              <a:rPr lang="en-IN" sz="2800" b="1" dirty="0"/>
              <a:t>Build Platform:   </a:t>
            </a:r>
            <a:r>
              <a:rPr lang="en-IN" sz="2800" dirty="0"/>
              <a:t>Windows</a:t>
            </a:r>
            <a:br>
              <a:rPr lang="en-IN" sz="2400" dirty="0"/>
            </a:b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62501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4BF3918-CE8C-4564-5814-30C11A139BD0}"/>
              </a:ext>
            </a:extLst>
          </p:cNvPr>
          <p:cNvSpPr txBox="1"/>
          <p:nvPr/>
        </p:nvSpPr>
        <p:spPr>
          <a:xfrm>
            <a:off x="2837417" y="495558"/>
            <a:ext cx="7837714" cy="923330"/>
          </a:xfrm>
          <a:prstGeom prst="rect">
            <a:avLst/>
          </a:prstGeom>
          <a:noFill/>
        </p:spPr>
        <p:txBody>
          <a:bodyPr wrap="square" rtlCol="0">
            <a:spAutoFit/>
          </a:bodyPr>
          <a:lstStyle/>
          <a:p>
            <a:pPr algn="ctr"/>
            <a:r>
              <a:rPr lang="en-US" sz="5400"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HARDWARE  REQUIREMENTS</a:t>
            </a:r>
            <a:endParaRPr lang="en-IN" sz="5400" b="1" dirty="0">
              <a:latin typeface="Times New Roman" panose="02020603050405020304" pitchFamily="18" charset="0"/>
              <a:cs typeface="Times New Roman" panose="02020603050405020304" pitchFamily="18" charset="0"/>
            </a:endParaRPr>
          </a:p>
        </p:txBody>
      </p:sp>
      <p:sp>
        <p:nvSpPr>
          <p:cNvPr id="5" name="Slide Number Placeholder 11">
            <a:extLst>
              <a:ext uri="{FF2B5EF4-FFF2-40B4-BE49-F238E27FC236}">
                <a16:creationId xmlns:a16="http://schemas.microsoft.com/office/drawing/2014/main" id="{13536203-BC2D-17E7-F1BC-9EDDD13D5FE8}"/>
              </a:ext>
            </a:extLst>
          </p:cNvPr>
          <p:cNvSpPr txBox="1">
            <a:spLocks/>
          </p:cNvSpPr>
          <p:nvPr/>
        </p:nvSpPr>
        <p:spPr>
          <a:xfrm>
            <a:off x="8610600" y="6356350"/>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b="1"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DA052AD3-933F-2516-09A8-5F6CCE1BFE11}"/>
              </a:ext>
            </a:extLst>
          </p:cNvPr>
          <p:cNvSpPr txBox="1"/>
          <p:nvPr/>
        </p:nvSpPr>
        <p:spPr>
          <a:xfrm>
            <a:off x="1086675" y="1670928"/>
            <a:ext cx="9986486" cy="461665"/>
          </a:xfrm>
          <a:prstGeom prst="rect">
            <a:avLst/>
          </a:prstGeom>
          <a:noFill/>
        </p:spPr>
        <p:txBody>
          <a:bodyPr wrap="square" rtlCol="0">
            <a:spAutoFit/>
          </a:bodyPr>
          <a:lstStyle/>
          <a:p>
            <a:pPr marL="342900" indent="-342900">
              <a:buFont typeface="Wingdings" panose="05000000000000000000" pitchFamily="2" charset="2"/>
              <a:buChar char="Ø"/>
            </a:pPr>
            <a:endParaRPr lang="en-IN" sz="2400"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2F8DF2C8-C41E-CA2F-C0FA-4D244E5162D8}"/>
              </a:ext>
            </a:extLst>
          </p:cNvPr>
          <p:cNvSpPr txBox="1"/>
          <p:nvPr/>
        </p:nvSpPr>
        <p:spPr>
          <a:xfrm>
            <a:off x="3657600" y="2422029"/>
            <a:ext cx="7315200" cy="584775"/>
          </a:xfrm>
          <a:prstGeom prst="rect">
            <a:avLst/>
          </a:prstGeom>
          <a:noFill/>
        </p:spPr>
        <p:txBody>
          <a:bodyPr wrap="square">
            <a:spAutoFit/>
          </a:bodyPr>
          <a:lstStyle/>
          <a:p>
            <a:br>
              <a:rPr lang="en-IN" sz="1600" dirty="0"/>
            </a:br>
            <a:endParaRPr lang="en-IN" sz="1600" dirty="0">
              <a:latin typeface="Arial" panose="020B0604020202020204" pitchFamily="34" charset="0"/>
              <a:cs typeface="Arial" panose="020B0604020202020204" pitchFamily="34" charset="0"/>
            </a:endParaRPr>
          </a:p>
        </p:txBody>
      </p:sp>
      <p:sp>
        <p:nvSpPr>
          <p:cNvPr id="12" name="Rectangle 2">
            <a:extLst>
              <a:ext uri="{FF2B5EF4-FFF2-40B4-BE49-F238E27FC236}">
                <a16:creationId xmlns:a16="http://schemas.microsoft.com/office/drawing/2014/main" id="{49C88971-BD71-F67B-C3BB-5AC52B5DB646}"/>
              </a:ext>
            </a:extLst>
          </p:cNvPr>
          <p:cNvSpPr>
            <a:spLocks noChangeArrowheads="1"/>
          </p:cNvSpPr>
          <p:nvPr/>
        </p:nvSpPr>
        <p:spPr bwMode="auto">
          <a:xfrm>
            <a:off x="2642107" y="2132593"/>
            <a:ext cx="11936986" cy="5148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Processor (CPU):  </a:t>
            </a:r>
            <a:r>
              <a:rPr kumimoji="0" lang="en-US" altLang="en-US" sz="2400" b="0" i="0" u="none" strike="noStrike" cap="none" normalizeH="0" baseline="0" dirty="0">
                <a:ln>
                  <a:noFill/>
                </a:ln>
                <a:solidFill>
                  <a:schemeClr val="tx1"/>
                </a:solidFill>
                <a:effectLst/>
                <a:latin typeface="Arial" panose="020B0604020202020204" pitchFamily="34" charset="0"/>
              </a:rPr>
              <a:t>Intel Core i5 (or AMD equivalent) or higher</a:t>
            </a:r>
          </a:p>
          <a:p>
            <a:pPr marL="285750" marR="0" lvl="0" indent="-285750"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lang="en-IN" sz="2400" b="1" dirty="0"/>
              <a:t>RAM:  </a:t>
            </a:r>
            <a:r>
              <a:rPr kumimoji="0" lang="en-US" altLang="en-US" sz="2400" b="0" i="0" u="none" strike="noStrike" cap="none" normalizeH="0" baseline="0" dirty="0">
                <a:ln>
                  <a:noFill/>
                </a:ln>
                <a:solidFill>
                  <a:schemeClr val="tx1"/>
                </a:solidFill>
                <a:effectLst/>
                <a:latin typeface="Arial" panose="020B0604020202020204" pitchFamily="34" charset="0"/>
              </a:rPr>
              <a:t>Minimum 8 GB (Recommended: 16 GB or more)</a:t>
            </a:r>
          </a:p>
          <a:p>
            <a:pPr marL="342900" marR="0" lvl="0" indent="-342900"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Graphics Card (GPU):  </a:t>
            </a:r>
            <a:r>
              <a:rPr kumimoji="0" lang="en-US" altLang="en-US" sz="2400" b="0" i="0" u="none" strike="noStrike" cap="none" normalizeH="0" baseline="0" dirty="0">
                <a:ln>
                  <a:noFill/>
                </a:ln>
                <a:solidFill>
                  <a:schemeClr val="tx1"/>
                </a:solidFill>
                <a:effectLst/>
                <a:latin typeface="Arial" panose="020B0604020202020204" pitchFamily="34" charset="0"/>
              </a:rPr>
              <a:t>NVIDIA GTX 1050 or higher (or equivalent)</a:t>
            </a:r>
          </a:p>
          <a:p>
            <a:pPr marL="342900" marR="0" lvl="0" indent="-342900"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Storage:</a:t>
            </a:r>
            <a:r>
              <a:rPr lang="en-US" altLang="en-US" sz="2400" dirty="0">
                <a:latin typeface="Arial" panose="020B0604020202020204" pitchFamily="34" charset="0"/>
              </a:rPr>
              <a:t>   </a:t>
            </a:r>
            <a:r>
              <a:rPr kumimoji="0" lang="en-US" altLang="en-US" sz="2400" b="0" i="0" u="none" strike="noStrike" cap="none" normalizeH="0" baseline="0" dirty="0">
                <a:ln>
                  <a:noFill/>
                </a:ln>
                <a:solidFill>
                  <a:schemeClr val="tx1"/>
                </a:solidFill>
                <a:effectLst/>
                <a:latin typeface="Arial" panose="020B0604020202020204" pitchFamily="34" charset="0"/>
              </a:rPr>
              <a:t>At least 10 GB of free disk space</a:t>
            </a:r>
          </a:p>
          <a:p>
            <a:pPr marL="285750" marR="0" lvl="0" indent="-285750"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Display:  </a:t>
            </a:r>
            <a:r>
              <a:rPr kumimoji="0" lang="en-US" altLang="en-US" sz="2400" b="0" i="0" u="none" strike="noStrike" cap="none" normalizeH="0" baseline="0" dirty="0">
                <a:ln>
                  <a:noFill/>
                </a:ln>
                <a:solidFill>
                  <a:schemeClr val="tx1"/>
                </a:solidFill>
                <a:effectLst/>
                <a:latin typeface="Arial" panose="020B0604020202020204" pitchFamily="34" charset="0"/>
              </a:rPr>
              <a:t>1080p resolution monitor or higher</a:t>
            </a:r>
          </a:p>
          <a:p>
            <a:pPr marL="285750" marR="0" lvl="0" indent="-285750"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1" i="0" u="none" strike="noStrike" cap="none" normalizeH="0" baseline="0" dirty="0">
                <a:ln>
                  <a:noFill/>
                </a:ln>
                <a:solidFill>
                  <a:schemeClr val="tx1"/>
                </a:solidFill>
                <a:effectLst/>
                <a:latin typeface="Arial" panose="020B0604020202020204" pitchFamily="34" charset="0"/>
              </a:rPr>
              <a:t>Input Devices:  </a:t>
            </a:r>
            <a:r>
              <a:rPr kumimoji="0" lang="en-US" altLang="en-US" sz="2400" b="0" i="0" u="none" strike="noStrike" cap="none" normalizeH="0" baseline="0" dirty="0">
                <a:ln>
                  <a:noFill/>
                </a:ln>
                <a:solidFill>
                  <a:schemeClr val="tx1"/>
                </a:solidFill>
                <a:effectLst/>
                <a:latin typeface="Arial" panose="020B0604020202020204" pitchFamily="34" charset="0"/>
              </a:rPr>
              <a:t>Keyboard and Mouse</a:t>
            </a:r>
            <a:br>
              <a:rPr kumimoji="0" lang="en-US" altLang="en-US" sz="2400" b="0" i="0" u="none" strike="noStrike" cap="none" normalizeH="0" baseline="0" dirty="0">
                <a:ln>
                  <a:noFill/>
                </a:ln>
                <a:solidFill>
                  <a:schemeClr val="tx1"/>
                </a:solidFill>
                <a:effectLst/>
                <a:latin typeface="Arial" panose="020B0604020202020204" pitchFamily="34" charset="0"/>
              </a:rPr>
            </a:b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44698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031776-F628-DE41-018C-85B0D51DD268}"/>
              </a:ext>
            </a:extLst>
          </p:cNvPr>
          <p:cNvSpPr txBox="1"/>
          <p:nvPr/>
        </p:nvSpPr>
        <p:spPr>
          <a:xfrm>
            <a:off x="4003288" y="884070"/>
            <a:ext cx="10894741" cy="830997"/>
          </a:xfrm>
          <a:prstGeom prst="rect">
            <a:avLst/>
          </a:prstGeom>
          <a:noFill/>
        </p:spPr>
        <p:txBody>
          <a:bodyPr wrap="square">
            <a:spAutoFit/>
          </a:bodyPr>
          <a:lstStyle/>
          <a:p>
            <a:r>
              <a:rPr lang="en-US" sz="4800" b="1" dirty="0">
                <a:latin typeface="Times New Roman" panose="02020603050405020304" pitchFamily="18" charset="0"/>
                <a:cs typeface="Times New Roman" panose="02020603050405020304" pitchFamily="18" charset="0"/>
              </a:rPr>
              <a:t>Architecture diagram</a:t>
            </a:r>
            <a:endParaRPr lang="en-IN" sz="4800" b="1" dirty="0">
              <a:latin typeface="Times New Roman" panose="02020603050405020304" pitchFamily="18" charset="0"/>
              <a:cs typeface="Times New Roman" panose="02020603050405020304" pitchFamily="18" charset="0"/>
            </a:endParaRPr>
          </a:p>
        </p:txBody>
      </p:sp>
      <p:pic>
        <p:nvPicPr>
          <p:cNvPr id="5" name="Picture 4" descr="A diagram of a game manager&#10;&#10;AI-generated content may be incorrect.">
            <a:extLst>
              <a:ext uri="{FF2B5EF4-FFF2-40B4-BE49-F238E27FC236}">
                <a16:creationId xmlns:a16="http://schemas.microsoft.com/office/drawing/2014/main" id="{032FD1EA-C206-F13E-2DDB-5855BDE3A2C0}"/>
              </a:ext>
            </a:extLst>
          </p:cNvPr>
          <p:cNvPicPr>
            <a:picLocks noChangeAspect="1"/>
          </p:cNvPicPr>
          <p:nvPr/>
        </p:nvPicPr>
        <p:blipFill>
          <a:blip r:embed="rId2"/>
          <a:stretch>
            <a:fillRect/>
          </a:stretch>
        </p:blipFill>
        <p:spPr>
          <a:xfrm>
            <a:off x="914400" y="1931251"/>
            <a:ext cx="11954107" cy="5626836"/>
          </a:xfrm>
          <a:prstGeom prst="rect">
            <a:avLst/>
          </a:prstGeom>
        </p:spPr>
      </p:pic>
    </p:spTree>
    <p:extLst>
      <p:ext uri="{BB962C8B-B14F-4D97-AF65-F5344CB8AC3E}">
        <p14:creationId xmlns:p14="http://schemas.microsoft.com/office/powerpoint/2010/main" val="896732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1835" y="2051804"/>
            <a:ext cx="7627382" cy="2138124"/>
          </a:xfrm>
          <a:prstGeom prst="rect">
            <a:avLst/>
          </a:prstGeom>
          <a:noFill/>
          <a:ln/>
        </p:spPr>
        <p:txBody>
          <a:bodyPr wrap="square" lIns="0" tIns="0" rIns="0" bIns="0" rtlCol="0" anchor="t"/>
          <a:lstStyle/>
          <a:p>
            <a:pPr marL="0" indent="0" algn="l">
              <a:lnSpc>
                <a:spcPts val="5600"/>
              </a:lnSpc>
              <a:buNone/>
            </a:pPr>
            <a:r>
              <a:rPr lang="en-US" sz="4450" dirty="0">
                <a:solidFill>
                  <a:srgbClr val="C00000"/>
                </a:solidFill>
                <a:latin typeface="Dela Gothic One" pitchFamily="34" charset="0"/>
                <a:ea typeface="Dela Gothic One" pitchFamily="34" charset="-122"/>
                <a:cs typeface="Dela Gothic One" pitchFamily="34" charset="-120"/>
              </a:rPr>
              <a:t>Curse of Resurrection: A Dark RPG Adventure</a:t>
            </a:r>
            <a:endParaRPr lang="en-US" sz="4450" dirty="0">
              <a:solidFill>
                <a:srgbClr val="C00000"/>
              </a:solidFill>
            </a:endParaRPr>
          </a:p>
        </p:txBody>
      </p:sp>
      <p:sp>
        <p:nvSpPr>
          <p:cNvPr id="4" name="Text 1"/>
          <p:cNvSpPr/>
          <p:nvPr/>
        </p:nvSpPr>
        <p:spPr>
          <a:xfrm>
            <a:off x="6244709" y="4514731"/>
            <a:ext cx="7627382" cy="1040130"/>
          </a:xfrm>
          <a:prstGeom prst="rect">
            <a:avLst/>
          </a:prstGeom>
          <a:noFill/>
          <a:ln/>
        </p:spPr>
        <p:txBody>
          <a:bodyPr wrap="square" lIns="0" tIns="0" rIns="0" bIns="0" rtlCol="0" anchor="t"/>
          <a:lstStyle/>
          <a:p>
            <a:pPr marL="0" indent="0" algn="l">
              <a:lnSpc>
                <a:spcPts val="2700"/>
              </a:lnSpc>
              <a:buNone/>
            </a:pPr>
            <a:r>
              <a:rPr lang="en-US" sz="1700" dirty="0">
                <a:solidFill>
                  <a:srgbClr val="C00000"/>
                </a:solidFill>
                <a:latin typeface="DM Sans" pitchFamily="34" charset="0"/>
                <a:ea typeface="DM Sans" pitchFamily="34" charset="-122"/>
                <a:cs typeface="DM Sans" pitchFamily="34" charset="-120"/>
              </a:rPr>
              <a:t>Embark on a journey into Dering Woods in Curse of Resurrection, a 3D open-world RPG built in Unity. Confront moral dilemmas and fearsome creatures in a quest for resurrection.</a:t>
            </a:r>
            <a:endParaRPr lang="en-US" sz="1700" dirty="0">
              <a:solidFill>
                <a:srgbClr val="C00000"/>
              </a:solidFill>
            </a:endParaRPr>
          </a:p>
        </p:txBody>
      </p:sp>
      <p:sp>
        <p:nvSpPr>
          <p:cNvPr id="5" name="Shape 2"/>
          <p:cNvSpPr/>
          <p:nvPr/>
        </p:nvSpPr>
        <p:spPr>
          <a:xfrm>
            <a:off x="6244709" y="5814774"/>
            <a:ext cx="346591" cy="346591"/>
          </a:xfrm>
          <a:prstGeom prst="roundRect">
            <a:avLst>
              <a:gd name="adj" fmla="val 26380043"/>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52329" y="5822394"/>
            <a:ext cx="331351" cy="331351"/>
          </a:xfrm>
          <a:prstGeom prst="rect">
            <a:avLst/>
          </a:prstGeom>
        </p:spPr>
      </p:pic>
      <p:sp>
        <p:nvSpPr>
          <p:cNvPr id="7" name="Text 3"/>
          <p:cNvSpPr/>
          <p:nvPr/>
        </p:nvSpPr>
        <p:spPr>
          <a:xfrm>
            <a:off x="6699528" y="5798582"/>
            <a:ext cx="2154079" cy="379214"/>
          </a:xfrm>
          <a:prstGeom prst="rect">
            <a:avLst/>
          </a:prstGeom>
          <a:noFill/>
          <a:ln/>
        </p:spPr>
        <p:txBody>
          <a:bodyPr wrap="none" lIns="0" tIns="0" rIns="0" bIns="0" rtlCol="0" anchor="t"/>
          <a:lstStyle/>
          <a:p>
            <a:pPr marL="0" indent="0" algn="l">
              <a:lnSpc>
                <a:spcPts val="2950"/>
              </a:lnSpc>
              <a:buNone/>
            </a:pPr>
            <a:r>
              <a:rPr lang="en-US" sz="2100" b="1" dirty="0">
                <a:solidFill>
                  <a:srgbClr val="C00000"/>
                </a:solidFill>
                <a:latin typeface="DM Sans Bold" pitchFamily="34" charset="0"/>
                <a:ea typeface="DM Sans Bold" pitchFamily="34" charset="-122"/>
                <a:cs typeface="DM Sans Bold" pitchFamily="34" charset="-120"/>
              </a:rPr>
              <a:t>by Lokesh Varan</a:t>
            </a:r>
            <a:endParaRPr lang="en-US" sz="2100" dirty="0">
              <a:solidFill>
                <a:srgbClr val="C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08196"/>
          </a:xfrm>
          <a:prstGeom prst="rect">
            <a:avLst/>
          </a:prstGeom>
        </p:spPr>
      </p:pic>
      <p:sp>
        <p:nvSpPr>
          <p:cNvPr id="3" name="Text 0"/>
          <p:cNvSpPr/>
          <p:nvPr/>
        </p:nvSpPr>
        <p:spPr>
          <a:xfrm>
            <a:off x="758309" y="3469958"/>
            <a:ext cx="5701546" cy="712708"/>
          </a:xfrm>
          <a:prstGeom prst="rect">
            <a:avLst/>
          </a:prstGeom>
          <a:noFill/>
          <a:ln/>
        </p:spPr>
        <p:txBody>
          <a:bodyPr wrap="none" lIns="0" tIns="0" rIns="0" bIns="0" rtlCol="0" anchor="t"/>
          <a:lstStyle/>
          <a:p>
            <a:pPr marL="0" indent="0" algn="l">
              <a:lnSpc>
                <a:spcPts val="5600"/>
              </a:lnSpc>
              <a:buNone/>
            </a:pPr>
            <a:r>
              <a:rPr lang="en-US" sz="4450" dirty="0">
                <a:latin typeface="Dela Gothic One" pitchFamily="34" charset="0"/>
                <a:ea typeface="Dela Gothic One" pitchFamily="34" charset="-122"/>
                <a:cs typeface="Dela Gothic One" pitchFamily="34" charset="-120"/>
              </a:rPr>
              <a:t>Game Overview</a:t>
            </a:r>
            <a:endParaRPr lang="en-US" sz="4450" dirty="0"/>
          </a:p>
        </p:txBody>
      </p:sp>
      <p:sp>
        <p:nvSpPr>
          <p:cNvPr id="4" name="Shape 1"/>
          <p:cNvSpPr/>
          <p:nvPr/>
        </p:nvSpPr>
        <p:spPr>
          <a:xfrm>
            <a:off x="758309" y="4751308"/>
            <a:ext cx="487442" cy="487442"/>
          </a:xfrm>
          <a:prstGeom prst="roundRect">
            <a:avLst>
              <a:gd name="adj" fmla="val 18669"/>
            </a:avLst>
          </a:prstGeom>
          <a:solidFill>
            <a:srgbClr val="740B0B"/>
          </a:solidFill>
          <a:ln w="7620">
            <a:solidFill>
              <a:srgbClr val="8D2424"/>
            </a:solidFill>
            <a:prstDash val="solid"/>
          </a:ln>
        </p:spPr>
      </p:sp>
      <p:sp>
        <p:nvSpPr>
          <p:cNvPr id="5" name="Text 2"/>
          <p:cNvSpPr/>
          <p:nvPr/>
        </p:nvSpPr>
        <p:spPr>
          <a:xfrm>
            <a:off x="1462326" y="4751308"/>
            <a:ext cx="2850713" cy="356235"/>
          </a:xfrm>
          <a:prstGeom prst="rect">
            <a:avLst/>
          </a:prstGeom>
          <a:noFill/>
          <a:ln/>
        </p:spPr>
        <p:txBody>
          <a:bodyPr wrap="none" lIns="0" tIns="0" rIns="0" bIns="0" rtlCol="0" anchor="t"/>
          <a:lstStyle/>
          <a:p>
            <a:pPr marL="0" indent="0" algn="l">
              <a:lnSpc>
                <a:spcPts val="2800"/>
              </a:lnSpc>
              <a:buNone/>
            </a:pPr>
            <a:r>
              <a:rPr lang="en-US" sz="2200" dirty="0">
                <a:latin typeface="Dela Gothic One" pitchFamily="34" charset="0"/>
                <a:ea typeface="Dela Gothic One" pitchFamily="34" charset="-122"/>
                <a:cs typeface="Dela Gothic One" pitchFamily="34" charset="-120"/>
              </a:rPr>
              <a:t>Genre</a:t>
            </a:r>
            <a:endParaRPr lang="en-US" sz="2200" dirty="0"/>
          </a:p>
        </p:txBody>
      </p:sp>
      <p:sp>
        <p:nvSpPr>
          <p:cNvPr id="6" name="Text 3"/>
          <p:cNvSpPr/>
          <p:nvPr/>
        </p:nvSpPr>
        <p:spPr>
          <a:xfrm>
            <a:off x="1462326" y="5237440"/>
            <a:ext cx="5744647" cy="346710"/>
          </a:xfrm>
          <a:prstGeom prst="rect">
            <a:avLst/>
          </a:prstGeom>
          <a:noFill/>
          <a:ln/>
        </p:spPr>
        <p:txBody>
          <a:bodyPr wrap="none" lIns="0" tIns="0" rIns="0" bIns="0" rtlCol="0" anchor="t"/>
          <a:lstStyle/>
          <a:p>
            <a:pPr marL="0" indent="0" algn="l">
              <a:lnSpc>
                <a:spcPts val="2700"/>
              </a:lnSpc>
              <a:buNone/>
            </a:pPr>
            <a:r>
              <a:rPr lang="en-US" sz="1700" dirty="0">
                <a:latin typeface="DM Sans" pitchFamily="34" charset="0"/>
                <a:ea typeface="DM Sans" pitchFamily="34" charset="-122"/>
                <a:cs typeface="DM Sans" pitchFamily="34" charset="-120"/>
              </a:rPr>
              <a:t>3D Open-World RPG</a:t>
            </a:r>
            <a:endParaRPr lang="en-US" sz="1700" dirty="0"/>
          </a:p>
        </p:txBody>
      </p:sp>
      <p:sp>
        <p:nvSpPr>
          <p:cNvPr id="7" name="Shape 4"/>
          <p:cNvSpPr/>
          <p:nvPr/>
        </p:nvSpPr>
        <p:spPr>
          <a:xfrm>
            <a:off x="7423547" y="4751308"/>
            <a:ext cx="487442" cy="487442"/>
          </a:xfrm>
          <a:prstGeom prst="roundRect">
            <a:avLst>
              <a:gd name="adj" fmla="val 18669"/>
            </a:avLst>
          </a:prstGeom>
          <a:solidFill>
            <a:srgbClr val="740B0B"/>
          </a:solidFill>
          <a:ln w="7620">
            <a:solidFill>
              <a:srgbClr val="8D2424"/>
            </a:solidFill>
            <a:prstDash val="solid"/>
          </a:ln>
        </p:spPr>
      </p:sp>
      <p:sp>
        <p:nvSpPr>
          <p:cNvPr id="8" name="Text 5"/>
          <p:cNvSpPr/>
          <p:nvPr/>
        </p:nvSpPr>
        <p:spPr>
          <a:xfrm>
            <a:off x="8127563" y="4751308"/>
            <a:ext cx="2850713" cy="356235"/>
          </a:xfrm>
          <a:prstGeom prst="rect">
            <a:avLst/>
          </a:prstGeom>
          <a:noFill/>
          <a:ln/>
        </p:spPr>
        <p:txBody>
          <a:bodyPr wrap="none" lIns="0" tIns="0" rIns="0" bIns="0" rtlCol="0" anchor="t"/>
          <a:lstStyle/>
          <a:p>
            <a:pPr marL="0" indent="0" algn="l">
              <a:lnSpc>
                <a:spcPts val="2800"/>
              </a:lnSpc>
              <a:buNone/>
            </a:pPr>
            <a:r>
              <a:rPr lang="en-US" sz="2200" dirty="0">
                <a:latin typeface="Dela Gothic One" pitchFamily="34" charset="0"/>
                <a:ea typeface="Dela Gothic One" pitchFamily="34" charset="-122"/>
                <a:cs typeface="Dela Gothic One" pitchFamily="34" charset="-120"/>
              </a:rPr>
              <a:t>Platform</a:t>
            </a:r>
            <a:endParaRPr lang="en-US" sz="2200" dirty="0"/>
          </a:p>
        </p:txBody>
      </p:sp>
      <p:sp>
        <p:nvSpPr>
          <p:cNvPr id="9" name="Text 6"/>
          <p:cNvSpPr/>
          <p:nvPr/>
        </p:nvSpPr>
        <p:spPr>
          <a:xfrm>
            <a:off x="8127563" y="5237440"/>
            <a:ext cx="5744647" cy="346710"/>
          </a:xfrm>
          <a:prstGeom prst="rect">
            <a:avLst/>
          </a:prstGeom>
          <a:noFill/>
          <a:ln/>
        </p:spPr>
        <p:txBody>
          <a:bodyPr wrap="none" lIns="0" tIns="0" rIns="0" bIns="0" rtlCol="0" anchor="t"/>
          <a:lstStyle/>
          <a:p>
            <a:pPr marL="0" indent="0" algn="l">
              <a:lnSpc>
                <a:spcPts val="2700"/>
              </a:lnSpc>
              <a:buNone/>
            </a:pPr>
            <a:r>
              <a:rPr lang="en-US" sz="1700" dirty="0">
                <a:latin typeface="DM Sans" pitchFamily="34" charset="0"/>
                <a:ea typeface="DM Sans" pitchFamily="34" charset="-122"/>
                <a:cs typeface="DM Sans" pitchFamily="34" charset="-120"/>
              </a:rPr>
              <a:t>PC (Unity Engine)</a:t>
            </a:r>
            <a:endParaRPr lang="en-US" sz="1700" dirty="0"/>
          </a:p>
        </p:txBody>
      </p:sp>
      <p:sp>
        <p:nvSpPr>
          <p:cNvPr id="10" name="Shape 7"/>
          <p:cNvSpPr/>
          <p:nvPr/>
        </p:nvSpPr>
        <p:spPr>
          <a:xfrm>
            <a:off x="758309" y="6044446"/>
            <a:ext cx="487442" cy="487442"/>
          </a:xfrm>
          <a:prstGeom prst="roundRect">
            <a:avLst>
              <a:gd name="adj" fmla="val 18669"/>
            </a:avLst>
          </a:prstGeom>
          <a:solidFill>
            <a:srgbClr val="740B0B"/>
          </a:solidFill>
          <a:ln w="7620">
            <a:solidFill>
              <a:srgbClr val="8D2424"/>
            </a:solidFill>
            <a:prstDash val="solid"/>
          </a:ln>
        </p:spPr>
      </p:sp>
      <p:sp>
        <p:nvSpPr>
          <p:cNvPr id="11" name="Text 8"/>
          <p:cNvSpPr/>
          <p:nvPr/>
        </p:nvSpPr>
        <p:spPr>
          <a:xfrm>
            <a:off x="1462326" y="6044446"/>
            <a:ext cx="2850713" cy="356235"/>
          </a:xfrm>
          <a:prstGeom prst="rect">
            <a:avLst/>
          </a:prstGeom>
          <a:noFill/>
          <a:ln/>
        </p:spPr>
        <p:txBody>
          <a:bodyPr wrap="none" lIns="0" tIns="0" rIns="0" bIns="0" rtlCol="0" anchor="t"/>
          <a:lstStyle/>
          <a:p>
            <a:pPr marL="0" indent="0" algn="l">
              <a:lnSpc>
                <a:spcPts val="2800"/>
              </a:lnSpc>
              <a:buNone/>
            </a:pPr>
            <a:r>
              <a:rPr lang="en-US" sz="2200" dirty="0">
                <a:latin typeface="Dela Gothic One" pitchFamily="34" charset="0"/>
                <a:ea typeface="Dela Gothic One" pitchFamily="34" charset="-122"/>
                <a:cs typeface="Dela Gothic One" pitchFamily="34" charset="-120"/>
              </a:rPr>
              <a:t>Character</a:t>
            </a:r>
            <a:endParaRPr lang="en-US" sz="2200" dirty="0"/>
          </a:p>
        </p:txBody>
      </p:sp>
      <p:sp>
        <p:nvSpPr>
          <p:cNvPr id="12" name="Text 9"/>
          <p:cNvSpPr/>
          <p:nvPr/>
        </p:nvSpPr>
        <p:spPr>
          <a:xfrm>
            <a:off x="1462326" y="6530578"/>
            <a:ext cx="5744647" cy="346710"/>
          </a:xfrm>
          <a:prstGeom prst="rect">
            <a:avLst/>
          </a:prstGeom>
          <a:noFill/>
          <a:ln/>
        </p:spPr>
        <p:txBody>
          <a:bodyPr wrap="none" lIns="0" tIns="0" rIns="0" bIns="0" rtlCol="0" anchor="t"/>
          <a:lstStyle/>
          <a:p>
            <a:pPr marL="0" indent="0" algn="l">
              <a:lnSpc>
                <a:spcPts val="2700"/>
              </a:lnSpc>
              <a:buNone/>
            </a:pPr>
            <a:r>
              <a:rPr lang="en-US" sz="1700" dirty="0">
                <a:latin typeface="DM Sans" pitchFamily="34" charset="0"/>
                <a:ea typeface="DM Sans" pitchFamily="34" charset="-122"/>
                <a:cs typeface="DM Sans" pitchFamily="34" charset="-120"/>
              </a:rPr>
              <a:t>Erika, the Archer</a:t>
            </a:r>
            <a:endParaRPr lang="en-US" sz="1700" dirty="0"/>
          </a:p>
        </p:txBody>
      </p:sp>
      <p:sp>
        <p:nvSpPr>
          <p:cNvPr id="13" name="Shape 10"/>
          <p:cNvSpPr/>
          <p:nvPr/>
        </p:nvSpPr>
        <p:spPr>
          <a:xfrm>
            <a:off x="7423547" y="6044446"/>
            <a:ext cx="487442" cy="487442"/>
          </a:xfrm>
          <a:prstGeom prst="roundRect">
            <a:avLst>
              <a:gd name="adj" fmla="val 18669"/>
            </a:avLst>
          </a:prstGeom>
          <a:solidFill>
            <a:srgbClr val="740B0B"/>
          </a:solidFill>
          <a:ln w="7620">
            <a:solidFill>
              <a:srgbClr val="8D2424"/>
            </a:solidFill>
            <a:prstDash val="solid"/>
          </a:ln>
        </p:spPr>
      </p:sp>
      <p:sp>
        <p:nvSpPr>
          <p:cNvPr id="14" name="Text 11"/>
          <p:cNvSpPr/>
          <p:nvPr/>
        </p:nvSpPr>
        <p:spPr>
          <a:xfrm>
            <a:off x="8127563" y="6044446"/>
            <a:ext cx="2850713" cy="356235"/>
          </a:xfrm>
          <a:prstGeom prst="rect">
            <a:avLst/>
          </a:prstGeom>
          <a:noFill/>
          <a:ln/>
        </p:spPr>
        <p:txBody>
          <a:bodyPr wrap="none" lIns="0" tIns="0" rIns="0" bIns="0" rtlCol="0" anchor="t"/>
          <a:lstStyle/>
          <a:p>
            <a:pPr marL="0" indent="0" algn="l">
              <a:lnSpc>
                <a:spcPts val="2800"/>
              </a:lnSpc>
              <a:buNone/>
            </a:pPr>
            <a:r>
              <a:rPr lang="en-US" sz="2200" dirty="0">
                <a:latin typeface="Dela Gothic One" pitchFamily="34" charset="0"/>
                <a:ea typeface="Dela Gothic One" pitchFamily="34" charset="-122"/>
                <a:cs typeface="Dela Gothic One" pitchFamily="34" charset="-120"/>
              </a:rPr>
              <a:t>Goal</a:t>
            </a:r>
            <a:endParaRPr lang="en-US" sz="2200" dirty="0"/>
          </a:p>
        </p:txBody>
      </p:sp>
      <p:sp>
        <p:nvSpPr>
          <p:cNvPr id="15" name="Text 12"/>
          <p:cNvSpPr/>
          <p:nvPr/>
        </p:nvSpPr>
        <p:spPr>
          <a:xfrm>
            <a:off x="8127563" y="6530578"/>
            <a:ext cx="5744647" cy="346710"/>
          </a:xfrm>
          <a:prstGeom prst="rect">
            <a:avLst/>
          </a:prstGeom>
          <a:noFill/>
          <a:ln/>
        </p:spPr>
        <p:txBody>
          <a:bodyPr wrap="none" lIns="0" tIns="0" rIns="0" bIns="0" rtlCol="0" anchor="t"/>
          <a:lstStyle/>
          <a:p>
            <a:pPr marL="0" indent="0" algn="l">
              <a:lnSpc>
                <a:spcPts val="2700"/>
              </a:lnSpc>
              <a:buNone/>
            </a:pPr>
            <a:r>
              <a:rPr lang="en-US" sz="1700" dirty="0">
                <a:latin typeface="DM Sans" pitchFamily="34" charset="0"/>
                <a:ea typeface="DM Sans" pitchFamily="34" charset="-122"/>
                <a:cs typeface="DM Sans" pitchFamily="34" charset="-120"/>
              </a:rPr>
              <a:t>Resurrect her husband</a:t>
            </a:r>
            <a:endParaRPr lang="en-US" sz="1700" dirty="0"/>
          </a:p>
        </p:txBody>
      </p:sp>
      <p:sp>
        <p:nvSpPr>
          <p:cNvPr id="16" name="Text 13"/>
          <p:cNvSpPr/>
          <p:nvPr/>
        </p:nvSpPr>
        <p:spPr>
          <a:xfrm>
            <a:off x="758309" y="7121009"/>
            <a:ext cx="13113782" cy="346710"/>
          </a:xfrm>
          <a:prstGeom prst="rect">
            <a:avLst/>
          </a:prstGeom>
          <a:noFill/>
          <a:ln/>
        </p:spPr>
        <p:txBody>
          <a:bodyPr wrap="none" lIns="0" tIns="0" rIns="0" bIns="0" rtlCol="0" anchor="t"/>
          <a:lstStyle/>
          <a:p>
            <a:pPr marL="0" indent="0" algn="l">
              <a:lnSpc>
                <a:spcPts val="2700"/>
              </a:lnSpc>
              <a:buNone/>
            </a:pPr>
            <a:r>
              <a:rPr lang="en-US" sz="1700" dirty="0">
                <a:latin typeface="DM Sans" pitchFamily="34" charset="0"/>
                <a:ea typeface="DM Sans" pitchFamily="34" charset="-122"/>
                <a:cs typeface="DM Sans" pitchFamily="34" charset="-120"/>
              </a:rPr>
              <a:t>Curse of Resurrection blends immersive exploration with strategic combat, set in a hauntingly beautiful world.</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8119" y="258324"/>
            <a:ext cx="14630400" cy="3093244"/>
          </a:xfrm>
          <a:prstGeom prst="rect">
            <a:avLst/>
          </a:prstGeom>
        </p:spPr>
      </p:pic>
      <p:sp>
        <p:nvSpPr>
          <p:cNvPr id="3" name="Text 0"/>
          <p:cNvSpPr/>
          <p:nvPr/>
        </p:nvSpPr>
        <p:spPr>
          <a:xfrm>
            <a:off x="606266" y="2641997"/>
            <a:ext cx="4559141" cy="569833"/>
          </a:xfrm>
          <a:prstGeom prst="rect">
            <a:avLst/>
          </a:prstGeom>
          <a:noFill/>
          <a:ln/>
        </p:spPr>
        <p:txBody>
          <a:bodyPr wrap="none" lIns="0" tIns="0" rIns="0" bIns="0" rtlCol="0" anchor="t"/>
          <a:lstStyle/>
          <a:p>
            <a:pPr marL="0" indent="0" algn="l">
              <a:lnSpc>
                <a:spcPts val="4450"/>
              </a:lnSpc>
              <a:buNone/>
            </a:pPr>
            <a:r>
              <a:rPr lang="en-US" sz="3550" dirty="0">
                <a:solidFill>
                  <a:srgbClr val="FAEBEB"/>
                </a:solidFill>
                <a:latin typeface="Dela Gothic One" pitchFamily="34" charset="0"/>
                <a:ea typeface="Dela Gothic One" pitchFamily="34" charset="-122"/>
                <a:cs typeface="Dela Gothic One" pitchFamily="34" charset="-120"/>
              </a:rPr>
              <a:t>Storyline</a:t>
            </a:r>
            <a:endParaRPr lang="en-US" sz="3550" dirty="0"/>
          </a:p>
        </p:txBody>
      </p:sp>
      <p:sp>
        <p:nvSpPr>
          <p:cNvPr id="4" name="Shape 1"/>
          <p:cNvSpPr/>
          <p:nvPr/>
        </p:nvSpPr>
        <p:spPr>
          <a:xfrm>
            <a:off x="7303770" y="3471624"/>
            <a:ext cx="22860" cy="3811310"/>
          </a:xfrm>
          <a:prstGeom prst="roundRect">
            <a:avLst>
              <a:gd name="adj" fmla="val 318308"/>
            </a:avLst>
          </a:prstGeom>
          <a:solidFill>
            <a:srgbClr val="8D2424"/>
          </a:solidFill>
          <a:ln/>
        </p:spPr>
      </p:sp>
      <p:sp>
        <p:nvSpPr>
          <p:cNvPr id="5" name="Shape 2"/>
          <p:cNvSpPr/>
          <p:nvPr/>
        </p:nvSpPr>
        <p:spPr>
          <a:xfrm>
            <a:off x="6623447" y="3850005"/>
            <a:ext cx="519708" cy="22860"/>
          </a:xfrm>
          <a:prstGeom prst="roundRect">
            <a:avLst>
              <a:gd name="adj" fmla="val 318308"/>
            </a:avLst>
          </a:prstGeom>
          <a:solidFill>
            <a:srgbClr val="8D2424"/>
          </a:solidFill>
          <a:ln/>
        </p:spPr>
      </p:sp>
      <p:sp>
        <p:nvSpPr>
          <p:cNvPr id="6" name="Shape 3"/>
          <p:cNvSpPr/>
          <p:nvPr/>
        </p:nvSpPr>
        <p:spPr>
          <a:xfrm>
            <a:off x="7120295" y="3666530"/>
            <a:ext cx="389811" cy="389811"/>
          </a:xfrm>
          <a:prstGeom prst="roundRect">
            <a:avLst>
              <a:gd name="adj" fmla="val 18667"/>
            </a:avLst>
          </a:prstGeom>
          <a:solidFill>
            <a:srgbClr val="740B0B"/>
          </a:solidFill>
          <a:ln w="7620">
            <a:solidFill>
              <a:srgbClr val="8D2424"/>
            </a:solidFill>
            <a:prstDash val="solid"/>
          </a:ln>
        </p:spPr>
      </p:sp>
      <p:sp>
        <p:nvSpPr>
          <p:cNvPr id="7" name="Text 4"/>
          <p:cNvSpPr/>
          <p:nvPr/>
        </p:nvSpPr>
        <p:spPr>
          <a:xfrm>
            <a:off x="7178457" y="3690521"/>
            <a:ext cx="273487" cy="341828"/>
          </a:xfrm>
          <a:prstGeom prst="rect">
            <a:avLst/>
          </a:prstGeom>
          <a:noFill/>
          <a:ln/>
        </p:spPr>
        <p:txBody>
          <a:bodyPr wrap="none" lIns="0" tIns="0" rIns="0" bIns="0" rtlCol="0" anchor="t"/>
          <a:lstStyle/>
          <a:p>
            <a:pPr marL="0" indent="0" algn="ctr">
              <a:lnSpc>
                <a:spcPts val="2150"/>
              </a:lnSpc>
              <a:buNone/>
            </a:pPr>
            <a:r>
              <a:rPr lang="en-US" sz="2150" dirty="0">
                <a:solidFill>
                  <a:srgbClr val="C00000"/>
                </a:solidFill>
                <a:latin typeface="Dela Gothic One" pitchFamily="34" charset="0"/>
                <a:ea typeface="Dela Gothic One" pitchFamily="34" charset="-122"/>
                <a:cs typeface="Dela Gothic One" pitchFamily="34" charset="-120"/>
              </a:rPr>
              <a:t>1</a:t>
            </a:r>
            <a:endParaRPr lang="en-US" sz="2150" dirty="0">
              <a:solidFill>
                <a:srgbClr val="C00000"/>
              </a:solidFill>
            </a:endParaRPr>
          </a:p>
        </p:txBody>
      </p:sp>
      <p:sp>
        <p:nvSpPr>
          <p:cNvPr id="8" name="Text 5"/>
          <p:cNvSpPr/>
          <p:nvPr/>
        </p:nvSpPr>
        <p:spPr>
          <a:xfrm>
            <a:off x="4169450" y="3644860"/>
            <a:ext cx="2279571" cy="284917"/>
          </a:xfrm>
          <a:prstGeom prst="rect">
            <a:avLst/>
          </a:prstGeom>
          <a:noFill/>
          <a:ln/>
        </p:spPr>
        <p:txBody>
          <a:bodyPr wrap="none" lIns="0" tIns="0" rIns="0" bIns="0" rtlCol="0" anchor="t"/>
          <a:lstStyle/>
          <a:p>
            <a:pPr marL="0" indent="0" algn="r">
              <a:lnSpc>
                <a:spcPts val="2200"/>
              </a:lnSpc>
              <a:buNone/>
            </a:pPr>
            <a:r>
              <a:rPr lang="en-US" sz="1750" dirty="0">
                <a:solidFill>
                  <a:srgbClr val="C00000"/>
                </a:solidFill>
                <a:latin typeface="Dela Gothic One" pitchFamily="34" charset="0"/>
                <a:ea typeface="Dela Gothic One" pitchFamily="34" charset="-122"/>
                <a:cs typeface="Dela Gothic One" pitchFamily="34" charset="-120"/>
              </a:rPr>
              <a:t>Wayne's Demise</a:t>
            </a:r>
            <a:endParaRPr lang="en-US" sz="1750" dirty="0">
              <a:solidFill>
                <a:srgbClr val="C00000"/>
              </a:solidFill>
            </a:endParaRPr>
          </a:p>
        </p:txBody>
      </p:sp>
      <p:sp>
        <p:nvSpPr>
          <p:cNvPr id="9" name="Text 6"/>
          <p:cNvSpPr/>
          <p:nvPr/>
        </p:nvSpPr>
        <p:spPr>
          <a:xfrm>
            <a:off x="606266" y="4033718"/>
            <a:ext cx="5842754" cy="277178"/>
          </a:xfrm>
          <a:prstGeom prst="rect">
            <a:avLst/>
          </a:prstGeom>
          <a:noFill/>
          <a:ln/>
        </p:spPr>
        <p:txBody>
          <a:bodyPr wrap="none" lIns="0" tIns="0" rIns="0" bIns="0" rtlCol="0" anchor="t"/>
          <a:lstStyle/>
          <a:p>
            <a:pPr marL="0" indent="0" algn="r">
              <a:lnSpc>
                <a:spcPts val="2150"/>
              </a:lnSpc>
              <a:buNone/>
            </a:pPr>
            <a:r>
              <a:rPr lang="en-US" sz="1350" dirty="0">
                <a:solidFill>
                  <a:srgbClr val="C00000"/>
                </a:solidFill>
                <a:latin typeface="DM Sans" pitchFamily="34" charset="0"/>
                <a:ea typeface="DM Sans" pitchFamily="34" charset="-122"/>
                <a:cs typeface="DM Sans" pitchFamily="34" charset="-120"/>
              </a:rPr>
              <a:t>Dies mysteriously</a:t>
            </a:r>
            <a:endParaRPr lang="en-US" sz="1350" dirty="0">
              <a:solidFill>
                <a:srgbClr val="C00000"/>
              </a:solidFill>
            </a:endParaRPr>
          </a:p>
        </p:txBody>
      </p:sp>
      <p:sp>
        <p:nvSpPr>
          <p:cNvPr id="10" name="Shape 7"/>
          <p:cNvSpPr/>
          <p:nvPr/>
        </p:nvSpPr>
        <p:spPr>
          <a:xfrm>
            <a:off x="7487245" y="4716185"/>
            <a:ext cx="519708" cy="22860"/>
          </a:xfrm>
          <a:prstGeom prst="roundRect">
            <a:avLst>
              <a:gd name="adj" fmla="val 318308"/>
            </a:avLst>
          </a:prstGeom>
          <a:solidFill>
            <a:srgbClr val="8D2424"/>
          </a:solidFill>
          <a:ln/>
        </p:spPr>
      </p:sp>
      <p:sp>
        <p:nvSpPr>
          <p:cNvPr id="11" name="Shape 8"/>
          <p:cNvSpPr/>
          <p:nvPr/>
        </p:nvSpPr>
        <p:spPr>
          <a:xfrm>
            <a:off x="7120295" y="4532709"/>
            <a:ext cx="389811" cy="389811"/>
          </a:xfrm>
          <a:prstGeom prst="roundRect">
            <a:avLst>
              <a:gd name="adj" fmla="val 18667"/>
            </a:avLst>
          </a:prstGeom>
          <a:solidFill>
            <a:srgbClr val="740B0B"/>
          </a:solidFill>
          <a:ln w="7620">
            <a:solidFill>
              <a:srgbClr val="8D2424"/>
            </a:solidFill>
            <a:prstDash val="solid"/>
          </a:ln>
        </p:spPr>
      </p:sp>
      <p:sp>
        <p:nvSpPr>
          <p:cNvPr id="12" name="Text 9"/>
          <p:cNvSpPr/>
          <p:nvPr/>
        </p:nvSpPr>
        <p:spPr>
          <a:xfrm>
            <a:off x="7178457" y="4556700"/>
            <a:ext cx="273487" cy="341828"/>
          </a:xfrm>
          <a:prstGeom prst="rect">
            <a:avLst/>
          </a:prstGeom>
          <a:noFill/>
          <a:ln/>
        </p:spPr>
        <p:txBody>
          <a:bodyPr wrap="none" lIns="0" tIns="0" rIns="0" bIns="0" rtlCol="0" anchor="t"/>
          <a:lstStyle/>
          <a:p>
            <a:pPr marL="0" indent="0" algn="ctr">
              <a:lnSpc>
                <a:spcPts val="2150"/>
              </a:lnSpc>
              <a:buNone/>
            </a:pPr>
            <a:r>
              <a:rPr lang="en-US" sz="2150" dirty="0">
                <a:solidFill>
                  <a:srgbClr val="C00000"/>
                </a:solidFill>
                <a:latin typeface="Dela Gothic One" pitchFamily="34" charset="0"/>
                <a:ea typeface="Dela Gothic One" pitchFamily="34" charset="-122"/>
                <a:cs typeface="Dela Gothic One" pitchFamily="34" charset="-120"/>
              </a:rPr>
              <a:t>2</a:t>
            </a:r>
            <a:endParaRPr lang="en-US" sz="2150" dirty="0">
              <a:solidFill>
                <a:srgbClr val="C00000"/>
              </a:solidFill>
            </a:endParaRPr>
          </a:p>
        </p:txBody>
      </p:sp>
      <p:sp>
        <p:nvSpPr>
          <p:cNvPr id="13" name="Text 10"/>
          <p:cNvSpPr/>
          <p:nvPr/>
        </p:nvSpPr>
        <p:spPr>
          <a:xfrm>
            <a:off x="8181380" y="4511040"/>
            <a:ext cx="2279571" cy="284917"/>
          </a:xfrm>
          <a:prstGeom prst="rect">
            <a:avLst/>
          </a:prstGeom>
          <a:noFill/>
          <a:ln/>
        </p:spPr>
        <p:txBody>
          <a:bodyPr wrap="none" lIns="0" tIns="0" rIns="0" bIns="0" rtlCol="0" anchor="t"/>
          <a:lstStyle/>
          <a:p>
            <a:pPr marL="0" indent="0" algn="l">
              <a:lnSpc>
                <a:spcPts val="2200"/>
              </a:lnSpc>
              <a:buNone/>
            </a:pPr>
            <a:r>
              <a:rPr lang="en-US" sz="1750" dirty="0">
                <a:solidFill>
                  <a:srgbClr val="C00000"/>
                </a:solidFill>
                <a:latin typeface="Dela Gothic One" pitchFamily="34" charset="0"/>
                <a:ea typeface="Dela Gothic One" pitchFamily="34" charset="-122"/>
                <a:cs typeface="Dela Gothic One" pitchFamily="34" charset="-120"/>
              </a:rPr>
              <a:t>Demon Tree</a:t>
            </a:r>
            <a:endParaRPr lang="en-US" sz="1750" dirty="0">
              <a:solidFill>
                <a:srgbClr val="C00000"/>
              </a:solidFill>
            </a:endParaRPr>
          </a:p>
        </p:txBody>
      </p:sp>
      <p:sp>
        <p:nvSpPr>
          <p:cNvPr id="14" name="Text 11"/>
          <p:cNvSpPr/>
          <p:nvPr/>
        </p:nvSpPr>
        <p:spPr>
          <a:xfrm>
            <a:off x="8181380" y="4899898"/>
            <a:ext cx="5842754" cy="277178"/>
          </a:xfrm>
          <a:prstGeom prst="rect">
            <a:avLst/>
          </a:prstGeom>
          <a:noFill/>
          <a:ln/>
        </p:spPr>
        <p:txBody>
          <a:bodyPr wrap="none" lIns="0" tIns="0" rIns="0" bIns="0" rtlCol="0" anchor="t"/>
          <a:lstStyle/>
          <a:p>
            <a:pPr marL="0" indent="0" algn="l">
              <a:lnSpc>
                <a:spcPts val="2150"/>
              </a:lnSpc>
              <a:buNone/>
            </a:pPr>
            <a:r>
              <a:rPr lang="en-US" sz="1350" dirty="0">
                <a:solidFill>
                  <a:srgbClr val="C00000"/>
                </a:solidFill>
                <a:latin typeface="DM Sans" pitchFamily="34" charset="0"/>
                <a:ea typeface="DM Sans" pitchFamily="34" charset="-122"/>
                <a:cs typeface="DM Sans" pitchFamily="34" charset="-120"/>
              </a:rPr>
              <a:t>Seek Death God</a:t>
            </a:r>
            <a:endParaRPr lang="en-US" sz="1350" dirty="0">
              <a:solidFill>
                <a:srgbClr val="C00000"/>
              </a:solidFill>
            </a:endParaRPr>
          </a:p>
        </p:txBody>
      </p:sp>
      <p:sp>
        <p:nvSpPr>
          <p:cNvPr id="15" name="Shape 12"/>
          <p:cNvSpPr/>
          <p:nvPr/>
        </p:nvSpPr>
        <p:spPr>
          <a:xfrm>
            <a:off x="6623447" y="5495687"/>
            <a:ext cx="519708" cy="22860"/>
          </a:xfrm>
          <a:prstGeom prst="roundRect">
            <a:avLst>
              <a:gd name="adj" fmla="val 318308"/>
            </a:avLst>
          </a:prstGeom>
          <a:solidFill>
            <a:srgbClr val="8D2424"/>
          </a:solidFill>
          <a:ln/>
        </p:spPr>
      </p:sp>
      <p:sp>
        <p:nvSpPr>
          <p:cNvPr id="16" name="Shape 13"/>
          <p:cNvSpPr/>
          <p:nvPr/>
        </p:nvSpPr>
        <p:spPr>
          <a:xfrm>
            <a:off x="7120295" y="5312212"/>
            <a:ext cx="389811" cy="389811"/>
          </a:xfrm>
          <a:prstGeom prst="roundRect">
            <a:avLst>
              <a:gd name="adj" fmla="val 18667"/>
            </a:avLst>
          </a:prstGeom>
          <a:solidFill>
            <a:srgbClr val="740B0B"/>
          </a:solidFill>
          <a:ln w="7620">
            <a:solidFill>
              <a:srgbClr val="8D2424"/>
            </a:solidFill>
            <a:prstDash val="solid"/>
          </a:ln>
        </p:spPr>
      </p:sp>
      <p:sp>
        <p:nvSpPr>
          <p:cNvPr id="17" name="Text 14"/>
          <p:cNvSpPr/>
          <p:nvPr/>
        </p:nvSpPr>
        <p:spPr>
          <a:xfrm>
            <a:off x="7178457" y="5336203"/>
            <a:ext cx="273487" cy="341828"/>
          </a:xfrm>
          <a:prstGeom prst="rect">
            <a:avLst/>
          </a:prstGeom>
          <a:noFill/>
          <a:ln/>
        </p:spPr>
        <p:txBody>
          <a:bodyPr wrap="none" lIns="0" tIns="0" rIns="0" bIns="0" rtlCol="0" anchor="t"/>
          <a:lstStyle/>
          <a:p>
            <a:pPr marL="0" indent="0" algn="ctr">
              <a:lnSpc>
                <a:spcPts val="2150"/>
              </a:lnSpc>
              <a:buNone/>
            </a:pPr>
            <a:r>
              <a:rPr lang="en-US" sz="2150" dirty="0">
                <a:solidFill>
                  <a:srgbClr val="C00000"/>
                </a:solidFill>
                <a:latin typeface="Dela Gothic One" pitchFamily="34" charset="0"/>
                <a:ea typeface="Dela Gothic One" pitchFamily="34" charset="-122"/>
                <a:cs typeface="Dela Gothic One" pitchFamily="34" charset="-120"/>
              </a:rPr>
              <a:t>3</a:t>
            </a:r>
            <a:endParaRPr lang="en-US" sz="2150" dirty="0">
              <a:solidFill>
                <a:srgbClr val="C00000"/>
              </a:solidFill>
            </a:endParaRPr>
          </a:p>
        </p:txBody>
      </p:sp>
      <p:sp>
        <p:nvSpPr>
          <p:cNvPr id="18" name="Text 15"/>
          <p:cNvSpPr/>
          <p:nvPr/>
        </p:nvSpPr>
        <p:spPr>
          <a:xfrm>
            <a:off x="4169450" y="5290542"/>
            <a:ext cx="2279571" cy="284917"/>
          </a:xfrm>
          <a:prstGeom prst="rect">
            <a:avLst/>
          </a:prstGeom>
          <a:noFill/>
          <a:ln/>
        </p:spPr>
        <p:txBody>
          <a:bodyPr wrap="none" lIns="0" tIns="0" rIns="0" bIns="0" rtlCol="0" anchor="t"/>
          <a:lstStyle/>
          <a:p>
            <a:pPr marL="0" indent="0" algn="r">
              <a:lnSpc>
                <a:spcPts val="2200"/>
              </a:lnSpc>
              <a:buNone/>
            </a:pPr>
            <a:r>
              <a:rPr lang="en-US" sz="1750" dirty="0">
                <a:solidFill>
                  <a:srgbClr val="C00000"/>
                </a:solidFill>
                <a:latin typeface="Dela Gothic One" pitchFamily="34" charset="0"/>
                <a:ea typeface="Dela Gothic One" pitchFamily="34" charset="-122"/>
                <a:cs typeface="Dela Gothic One" pitchFamily="34" charset="-120"/>
              </a:rPr>
              <a:t>Three Trials</a:t>
            </a:r>
            <a:endParaRPr lang="en-US" sz="1750" dirty="0">
              <a:solidFill>
                <a:srgbClr val="C00000"/>
              </a:solidFill>
            </a:endParaRPr>
          </a:p>
        </p:txBody>
      </p:sp>
      <p:sp>
        <p:nvSpPr>
          <p:cNvPr id="19" name="Text 16"/>
          <p:cNvSpPr/>
          <p:nvPr/>
        </p:nvSpPr>
        <p:spPr>
          <a:xfrm>
            <a:off x="606266" y="5679400"/>
            <a:ext cx="5842754" cy="277178"/>
          </a:xfrm>
          <a:prstGeom prst="rect">
            <a:avLst/>
          </a:prstGeom>
          <a:noFill/>
          <a:ln/>
        </p:spPr>
        <p:txBody>
          <a:bodyPr wrap="none" lIns="0" tIns="0" rIns="0" bIns="0" rtlCol="0" anchor="t"/>
          <a:lstStyle/>
          <a:p>
            <a:pPr marL="0" indent="0" algn="r">
              <a:lnSpc>
                <a:spcPts val="2150"/>
              </a:lnSpc>
              <a:buNone/>
            </a:pPr>
            <a:r>
              <a:rPr lang="en-US" sz="1350" dirty="0">
                <a:solidFill>
                  <a:srgbClr val="C00000"/>
                </a:solidFill>
                <a:latin typeface="DM Sans" pitchFamily="34" charset="0"/>
                <a:ea typeface="DM Sans" pitchFamily="34" charset="-122"/>
                <a:cs typeface="DM Sans" pitchFamily="34" charset="-120"/>
              </a:rPr>
              <a:t>Defeat guardians</a:t>
            </a:r>
            <a:endParaRPr lang="en-US" sz="1350" dirty="0">
              <a:solidFill>
                <a:srgbClr val="C00000"/>
              </a:solidFill>
            </a:endParaRPr>
          </a:p>
        </p:txBody>
      </p:sp>
      <p:sp>
        <p:nvSpPr>
          <p:cNvPr id="20" name="Shape 17"/>
          <p:cNvSpPr/>
          <p:nvPr/>
        </p:nvSpPr>
        <p:spPr>
          <a:xfrm>
            <a:off x="7487245" y="6275308"/>
            <a:ext cx="519708" cy="22860"/>
          </a:xfrm>
          <a:prstGeom prst="roundRect">
            <a:avLst>
              <a:gd name="adj" fmla="val 318308"/>
            </a:avLst>
          </a:prstGeom>
          <a:solidFill>
            <a:srgbClr val="8D2424"/>
          </a:solidFill>
          <a:ln/>
        </p:spPr>
      </p:sp>
      <p:sp>
        <p:nvSpPr>
          <p:cNvPr id="21" name="Shape 18"/>
          <p:cNvSpPr/>
          <p:nvPr/>
        </p:nvSpPr>
        <p:spPr>
          <a:xfrm>
            <a:off x="7120295" y="6091833"/>
            <a:ext cx="389811" cy="389811"/>
          </a:xfrm>
          <a:prstGeom prst="roundRect">
            <a:avLst>
              <a:gd name="adj" fmla="val 18667"/>
            </a:avLst>
          </a:prstGeom>
          <a:solidFill>
            <a:srgbClr val="740B0B"/>
          </a:solidFill>
          <a:ln w="7620">
            <a:solidFill>
              <a:srgbClr val="8D2424"/>
            </a:solidFill>
            <a:prstDash val="solid"/>
          </a:ln>
        </p:spPr>
      </p:sp>
      <p:sp>
        <p:nvSpPr>
          <p:cNvPr id="22" name="Text 19"/>
          <p:cNvSpPr/>
          <p:nvPr/>
        </p:nvSpPr>
        <p:spPr>
          <a:xfrm>
            <a:off x="7178457" y="6115824"/>
            <a:ext cx="273487" cy="341828"/>
          </a:xfrm>
          <a:prstGeom prst="rect">
            <a:avLst/>
          </a:prstGeom>
          <a:noFill/>
          <a:ln/>
        </p:spPr>
        <p:txBody>
          <a:bodyPr wrap="none" lIns="0" tIns="0" rIns="0" bIns="0" rtlCol="0" anchor="t"/>
          <a:lstStyle/>
          <a:p>
            <a:pPr marL="0" indent="0" algn="ctr">
              <a:lnSpc>
                <a:spcPts val="2150"/>
              </a:lnSpc>
              <a:buNone/>
            </a:pPr>
            <a:r>
              <a:rPr lang="en-US" sz="2150" dirty="0">
                <a:solidFill>
                  <a:srgbClr val="C00000"/>
                </a:solidFill>
                <a:latin typeface="Dela Gothic One" pitchFamily="34" charset="0"/>
                <a:ea typeface="Dela Gothic One" pitchFamily="34" charset="-122"/>
                <a:cs typeface="Dela Gothic One" pitchFamily="34" charset="-120"/>
              </a:rPr>
              <a:t>4</a:t>
            </a:r>
            <a:endParaRPr lang="en-US" sz="2150" dirty="0">
              <a:solidFill>
                <a:srgbClr val="C00000"/>
              </a:solidFill>
            </a:endParaRPr>
          </a:p>
        </p:txBody>
      </p:sp>
      <p:sp>
        <p:nvSpPr>
          <p:cNvPr id="23" name="Text 20"/>
          <p:cNvSpPr/>
          <p:nvPr/>
        </p:nvSpPr>
        <p:spPr>
          <a:xfrm>
            <a:off x="8181380" y="6070163"/>
            <a:ext cx="2279571" cy="284917"/>
          </a:xfrm>
          <a:prstGeom prst="rect">
            <a:avLst/>
          </a:prstGeom>
          <a:noFill/>
          <a:ln/>
        </p:spPr>
        <p:txBody>
          <a:bodyPr wrap="none" lIns="0" tIns="0" rIns="0" bIns="0" rtlCol="0" anchor="t"/>
          <a:lstStyle/>
          <a:p>
            <a:pPr marL="0" indent="0" algn="l">
              <a:lnSpc>
                <a:spcPts val="2200"/>
              </a:lnSpc>
              <a:buNone/>
            </a:pPr>
            <a:r>
              <a:rPr lang="en-US" sz="1750" dirty="0">
                <a:solidFill>
                  <a:srgbClr val="C00000"/>
                </a:solidFill>
                <a:latin typeface="Dela Gothic One" pitchFamily="34" charset="0"/>
                <a:ea typeface="Dela Gothic One" pitchFamily="34" charset="-122"/>
                <a:cs typeface="Dela Gothic One" pitchFamily="34" charset="-120"/>
              </a:rPr>
              <a:t>Soul for Soul</a:t>
            </a:r>
            <a:endParaRPr lang="en-US" sz="1750" dirty="0">
              <a:solidFill>
                <a:srgbClr val="C00000"/>
              </a:solidFill>
            </a:endParaRPr>
          </a:p>
        </p:txBody>
      </p:sp>
      <p:sp>
        <p:nvSpPr>
          <p:cNvPr id="24" name="Text 21"/>
          <p:cNvSpPr/>
          <p:nvPr/>
        </p:nvSpPr>
        <p:spPr>
          <a:xfrm>
            <a:off x="8181380" y="6459022"/>
            <a:ext cx="5842754" cy="277178"/>
          </a:xfrm>
          <a:prstGeom prst="rect">
            <a:avLst/>
          </a:prstGeom>
          <a:noFill/>
          <a:ln/>
        </p:spPr>
        <p:txBody>
          <a:bodyPr wrap="none" lIns="0" tIns="0" rIns="0" bIns="0" rtlCol="0" anchor="t"/>
          <a:lstStyle/>
          <a:p>
            <a:pPr marL="0" indent="0" algn="l">
              <a:lnSpc>
                <a:spcPts val="2150"/>
              </a:lnSpc>
              <a:buNone/>
            </a:pPr>
            <a:r>
              <a:rPr lang="en-US" sz="1350" dirty="0">
                <a:solidFill>
                  <a:srgbClr val="C00000"/>
                </a:solidFill>
                <a:latin typeface="DM Sans" pitchFamily="34" charset="0"/>
                <a:ea typeface="DM Sans" pitchFamily="34" charset="-122"/>
                <a:cs typeface="DM Sans" pitchFamily="34" charset="-120"/>
              </a:rPr>
              <a:t>Erika's sacrifice</a:t>
            </a:r>
            <a:endParaRPr lang="en-US" sz="1350" dirty="0">
              <a:solidFill>
                <a:srgbClr val="C00000"/>
              </a:solidFill>
            </a:endParaRPr>
          </a:p>
        </p:txBody>
      </p:sp>
      <p:sp>
        <p:nvSpPr>
          <p:cNvPr id="25" name="Text 22"/>
          <p:cNvSpPr/>
          <p:nvPr/>
        </p:nvSpPr>
        <p:spPr>
          <a:xfrm>
            <a:off x="606266" y="7477839"/>
            <a:ext cx="13417868" cy="277178"/>
          </a:xfrm>
          <a:prstGeom prst="rect">
            <a:avLst/>
          </a:prstGeom>
          <a:noFill/>
          <a:ln/>
        </p:spPr>
        <p:txBody>
          <a:bodyPr wrap="none" lIns="0" tIns="0" rIns="0" bIns="0" rtlCol="0" anchor="t"/>
          <a:lstStyle/>
          <a:p>
            <a:pPr marL="0" indent="0" algn="l">
              <a:lnSpc>
                <a:spcPts val="2150"/>
              </a:lnSpc>
              <a:buNone/>
            </a:pPr>
            <a:r>
              <a:rPr lang="en-US" sz="1350" dirty="0">
                <a:solidFill>
                  <a:srgbClr val="C00000"/>
                </a:solidFill>
                <a:latin typeface="DM Sans" pitchFamily="34" charset="0"/>
                <a:ea typeface="DM Sans" pitchFamily="34" charset="-122"/>
                <a:cs typeface="DM Sans" pitchFamily="34" charset="-120"/>
              </a:rPr>
              <a:t>A tale of love, loss, and the ultimate sacrifice, Curse of Resurrection pulls players into a dark and emotional journey.</a:t>
            </a:r>
            <a:endParaRPr lang="en-US" sz="1350" dirty="0">
              <a:solidFill>
                <a:srgbClr val="C00000"/>
              </a:solidFill>
            </a:endParaRPr>
          </a:p>
        </p:txBody>
      </p:sp>
    </p:spTree>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437</TotalTime>
  <Words>1573</Words>
  <Application>Microsoft Office PowerPoint</Application>
  <PresentationFormat>Custom</PresentationFormat>
  <Paragraphs>143</Paragraphs>
  <Slides>19</Slides>
  <Notes>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19</vt:i4>
      </vt:variant>
    </vt:vector>
  </HeadingPairs>
  <TitlesOfParts>
    <vt:vector size="31" baseType="lpstr">
      <vt:lpstr>Wingdings</vt:lpstr>
      <vt:lpstr>Aptos Narrow</vt:lpstr>
      <vt:lpstr>DM Sans Bold</vt:lpstr>
      <vt:lpstr>Calibri</vt:lpstr>
      <vt:lpstr>Arial MT</vt:lpstr>
      <vt:lpstr>Calibri Light</vt:lpstr>
      <vt:lpstr>Algerian</vt:lpstr>
      <vt:lpstr>Arial</vt:lpstr>
      <vt:lpstr>Dela Gothic One</vt:lpstr>
      <vt:lpstr>Times New Roman</vt:lpstr>
      <vt:lpstr>DM Sans</vt:lpstr>
      <vt:lpstr>Office 2013 - 2022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Lokesh varan</cp:lastModifiedBy>
  <cp:revision>12</cp:revision>
  <dcterms:created xsi:type="dcterms:W3CDTF">2025-03-23T04:44:33Z</dcterms:created>
  <dcterms:modified xsi:type="dcterms:W3CDTF">2025-04-26T04:25:08Z</dcterms:modified>
</cp:coreProperties>
</file>